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2" r:id="rId4"/>
    <p:sldId id="260" r:id="rId5"/>
    <p:sldId id="265" r:id="rId6"/>
    <p:sldId id="272" r:id="rId7"/>
    <p:sldId id="268" r:id="rId8"/>
    <p:sldId id="266" r:id="rId9"/>
    <p:sldId id="273" r:id="rId10"/>
    <p:sldId id="274" r:id="rId11"/>
    <p:sldId id="275" r:id="rId12"/>
    <p:sldId id="270" r:id="rId13"/>
    <p:sldId id="277" r:id="rId14"/>
    <p:sldId id="276" r:id="rId15"/>
    <p:sldId id="278" r:id="rId16"/>
    <p:sldId id="279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B2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35"/>
    <p:restoredTop sz="94444"/>
  </p:normalViewPr>
  <p:slideViewPr>
    <p:cSldViewPr snapToGrid="0">
      <p:cViewPr>
        <p:scale>
          <a:sx n="80" d="100"/>
          <a:sy n="80" d="100"/>
        </p:scale>
        <p:origin x="144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9B528-6D8A-6B06-FB91-9110300FDE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8B0B8-2EFC-50DC-1D04-AAA7BC23D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10DF6-272B-A594-A308-D404CC1CA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A78EE-D85C-051F-FFD0-0CCD5679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EA03B-D1F1-2562-5ADB-A52D16ED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1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62B2-8768-FE84-B84D-8E8AB03BB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EFBAC7-21AD-C6C4-2D57-405B0C53A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F691F-CD24-8266-AD60-BD625AF13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BED84-277A-2CB7-8B41-9A594E482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EB04E-60D2-1F89-AC56-1F650D82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37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F7FB0D-DF86-F9CD-168F-8F673D54E7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E9AE4F-AFBB-1E39-61D8-D8ED7DD359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BB55B-AE33-1548-30DB-9D97BF72A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3245D-1055-22CF-C633-D219770BE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582B5-0CB8-7838-EB6D-1B8215798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94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D724-0C04-8B77-137E-41A003CD7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3EB57-45B3-FD95-1E90-06AAAE4FE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32A72-3576-E52E-0BE1-321F55EE5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C44EF-86D7-3914-AADF-849D9FFD2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9D510-19CF-A9A9-42F7-2A9A84CA5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778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8E9E0-BF15-8822-86F7-0DDB33A59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A955-F811-B69C-9C48-012EE8BC6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7CA5F-5497-F975-135E-2D916E90A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5722F-5CED-A825-74EC-3BE16EAEC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6565C-E488-DA2C-1B5A-DC59E7683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8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C1B15-3356-614A-8378-E8DB40DB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22BD6-89CA-FA9F-758D-DDC64F3B0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97D94-8973-8CC2-EF55-F4B2FB266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678CF-718F-B413-F20A-1F5682BF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A9FC8-354B-A42C-3B82-114772FA0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C063E-4628-8613-0666-B36694B28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7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4BAE5-869C-A7B4-B13F-ED1D1955F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1F544-7FC9-05EF-B25B-C3C302D6A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05FAB3-F3C2-C6FE-19BD-25FE3F6E6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487043-E5C5-D646-631D-098B44321F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E360AC-FFA5-8206-35AF-1C4523F4B3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63B44-63B7-6DD0-CA5E-5B8B25621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55E54D-2BE9-5085-9519-5CEB298AE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8358CE-80C4-5E8C-E6E2-0CC25D221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7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B7BB-AFBD-0476-47DF-E608D893F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9F898-4928-A0CB-443A-B87F91A6F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0888AD-7F74-2299-1483-1B01F7E80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773A61-6BF9-1169-4E7B-0C495A9C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40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BD5D1C-B386-EAFE-A95C-4F23B03B5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E130AB-8FC7-89E0-37F3-CBA949BF3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B155F-6810-47DC-0B60-8201F73E6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981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9C280-F635-2245-FCCE-5DB16172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BB454-72F1-A748-AFB1-0851AD7CE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45756-756B-6CF8-44D6-B493AF01D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1BE81-92D0-D78B-23A7-9AA80F463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BE334-D3DE-C37F-ED11-222E9BA9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604F8-9743-D65B-48D3-109EF9322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63C23-828C-C6A7-CE7E-C4FAFAC25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93AABC-1BD2-965E-A1BD-3D77B2F321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BD359-9004-7AA1-5BC7-E0835C6BA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B2243C-991A-6EA8-4780-A156A2290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3B7F7-D0F4-121B-FE79-C8E46A1B2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416B8-E764-63AA-7A86-A0ACB3DC6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41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ABE953-CD05-365C-224D-EA1D5032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DB7FA-717A-1106-7D00-8BD9909DF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F461D-46AB-2EEC-DA76-330898EBD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86BDB-9033-6345-AB1D-D45E6B3B6456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96884-4973-A4FB-C4E4-C1E73795E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33ADC-5D64-5EAD-86D8-4A57B3B9F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6240E-C573-234B-A5E3-DA0A99988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74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AF0244-DA68-BE7B-B49A-CE7B5B03B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/>
                </a:solidFill>
              </a:rPr>
              <a:t>Team 14 </a:t>
            </a:r>
            <a:br>
              <a:rPr lang="en-US" sz="5400" dirty="0">
                <a:solidFill>
                  <a:schemeClr val="tx2"/>
                </a:solidFill>
              </a:rPr>
            </a:br>
            <a:r>
              <a:rPr lang="en-US" sz="5400" dirty="0">
                <a:solidFill>
                  <a:schemeClr val="tx2"/>
                </a:solidFill>
              </a:rPr>
              <a:t>Data Analytics 2022</a:t>
            </a:r>
            <a:br>
              <a:rPr lang="en-US" sz="5400" dirty="0">
                <a:solidFill>
                  <a:schemeClr val="tx2"/>
                </a:solidFill>
              </a:rPr>
            </a:br>
            <a:r>
              <a:rPr lang="en-US" sz="5400" dirty="0">
                <a:solidFill>
                  <a:schemeClr val="tx2"/>
                </a:solidFill>
              </a:rPr>
              <a:t>Estimator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724424-B721-6CE6-9945-6F4C317FB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160126"/>
            <a:ext cx="6105194" cy="1762209"/>
          </a:xfrm>
        </p:spPr>
        <p:txBody>
          <a:bodyPr>
            <a:noAutofit/>
          </a:bodyPr>
          <a:lstStyle/>
          <a:p>
            <a:r>
              <a:rPr lang="en-US" sz="1800" b="0" dirty="0" err="1">
                <a:effectLst/>
                <a:latin typeface="+mj-lt"/>
              </a:rPr>
              <a:t>Kijahre</a:t>
            </a:r>
            <a:r>
              <a:rPr lang="en-US" sz="1800" b="0" dirty="0">
                <a:effectLst/>
                <a:latin typeface="+mj-lt"/>
              </a:rPr>
              <a:t> </a:t>
            </a:r>
            <a:r>
              <a:rPr lang="en-US" sz="1800" b="0" dirty="0" err="1">
                <a:effectLst/>
                <a:latin typeface="+mj-lt"/>
              </a:rPr>
              <a:t>Fikiri</a:t>
            </a:r>
            <a:endParaRPr lang="en-US" sz="1800" b="0" dirty="0">
              <a:effectLst/>
              <a:latin typeface="+mj-lt"/>
            </a:endParaRPr>
          </a:p>
          <a:p>
            <a:r>
              <a:rPr lang="en-US" sz="1800" b="0" dirty="0">
                <a:effectLst/>
                <a:latin typeface="+mj-lt"/>
              </a:rPr>
              <a:t>Nancy Fujikado</a:t>
            </a:r>
          </a:p>
          <a:p>
            <a:r>
              <a:rPr lang="en-US" sz="1800" b="0" dirty="0">
                <a:effectLst/>
                <a:latin typeface="+mj-lt"/>
              </a:rPr>
              <a:t>Sarah-Michelle Sanchez</a:t>
            </a:r>
          </a:p>
          <a:p>
            <a:r>
              <a:rPr lang="en-US" sz="1800" b="0" dirty="0">
                <a:effectLst/>
                <a:latin typeface="+mj-lt"/>
              </a:rPr>
              <a:t>Alexei Mendoza</a:t>
            </a:r>
          </a:p>
          <a:p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7925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798996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097280"/>
            <a:ext cx="4585813" cy="512647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Checked to see if there was a correlation between:</a:t>
            </a:r>
            <a:endParaRPr lang="en-US" sz="2400" kern="0" dirty="0">
              <a:solidFill>
                <a:schemeClr val="tx2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Conduit and coupling (fitting)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Conduit and connector (fitting)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#4 wire and #6 wire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#6 wire and #10 wire</a:t>
            </a:r>
            <a:endParaRPr lang="en-US" sz="2000" kern="100" dirty="0">
              <a:solidFill>
                <a:schemeClr val="tx2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800"/>
              </a:lnSpc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#10 wire and # 4 wire</a:t>
            </a:r>
          </a:p>
          <a:p>
            <a:pPr lvl="1">
              <a:lnSpc>
                <a:spcPts val="1800"/>
              </a:lnSpc>
              <a:spcBef>
                <a:spcPts val="1000"/>
              </a:spcBef>
            </a:pPr>
            <a:endParaRPr lang="en-US" kern="100" dirty="0">
              <a:solidFill>
                <a:schemeClr val="tx2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Close correlation between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#10 wire and # 4 wire and 1” conduit to 1” fittings.</a:t>
            </a:r>
          </a:p>
          <a:p>
            <a:pPr lvl="1">
              <a:spcBef>
                <a:spcPts val="1000"/>
              </a:spcBef>
            </a:pPr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 However, none of the items were greater than the 0.05 p-value needed to establish correlation</a:t>
            </a:r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3F298D8-88FB-8722-DA78-5BDD7F92B5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05" t="11934" r="13238" b="1"/>
          <a:stretch/>
        </p:blipFill>
        <p:spPr bwMode="auto">
          <a:xfrm>
            <a:off x="4922697" y="148354"/>
            <a:ext cx="6911657" cy="4684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D80B1F-6AC1-98AA-2F12-3154EF0F7123}"/>
              </a:ext>
            </a:extLst>
          </p:cNvPr>
          <p:cNvSpPr txBox="1"/>
          <p:nvPr/>
        </p:nvSpPr>
        <p:spPr>
          <a:xfrm>
            <a:off x="5410565" y="5245267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400" kern="0" dirty="0">
                <a:solidFill>
                  <a:schemeClr val="accent6"/>
                </a:solidFill>
                <a:latin typeface="+mj-lt"/>
                <a:ea typeface="Times New Roman" panose="02020603050405020304" pitchFamily="18" charset="0"/>
              </a:rPr>
              <a:t>Linked</a:t>
            </a:r>
            <a:r>
              <a:rPr lang="en-US" sz="2400" kern="0" dirty="0">
                <a:solidFill>
                  <a:schemeClr val="accent6"/>
                </a:solidFill>
                <a:effectLst/>
                <a:latin typeface="+mj-lt"/>
                <a:ea typeface="Times New Roman" panose="02020603050405020304" pitchFamily="18" charset="0"/>
              </a:rPr>
              <a:t> correlation between price of finished materials and raw materials needed to make them (copper to wire and steel to conduit)</a:t>
            </a:r>
            <a:r>
              <a:rPr lang="en-US" sz="2400" dirty="0">
                <a:solidFill>
                  <a:schemeClr val="accent6"/>
                </a:solidFill>
                <a:effectLst/>
                <a:latin typeface="+mj-lt"/>
              </a:rPr>
              <a:t> </a:t>
            </a:r>
            <a:endParaRPr lang="en-US" sz="2400" dirty="0">
              <a:solidFill>
                <a:schemeClr val="accent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16504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798996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097280"/>
            <a:ext cx="4585813" cy="5126472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ts val="1800"/>
              </a:lnSpc>
            </a:pPr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Ran a correlation matrix</a:t>
            </a:r>
          </a:p>
          <a:p>
            <a:pPr lvl="1"/>
            <a:r>
              <a:rPr lang="en-US" sz="20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Kept the price column and label encoded</a:t>
            </a:r>
            <a:r>
              <a:rPr lang="en-US" sz="20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: material description, vendor, date , day of week, region, and target price to create a new data frame</a:t>
            </a:r>
          </a:p>
          <a:p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The matrix shows some correlations with p values greater than 0.05</a:t>
            </a: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EC480E6A-1E02-A2BE-8F9B-218E0DFF9D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69" t="42750" r="46459" b="12285"/>
          <a:stretch/>
        </p:blipFill>
        <p:spPr bwMode="auto">
          <a:xfrm>
            <a:off x="5472764" y="795103"/>
            <a:ext cx="6090285" cy="49595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34403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The data set includes 27 vendors and 16 materials of interest.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The bar graph shows how much material of interest each vendor can supply.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This information is important when considering who to buy from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Will want to buy from a reliable vendor who can quickly provide the material you need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B7AB04E-3457-D47A-4593-3E9D2FFE34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9"/>
          <a:stretch/>
        </p:blipFill>
        <p:spPr bwMode="auto">
          <a:xfrm>
            <a:off x="6094476" y="897467"/>
            <a:ext cx="5585748" cy="541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33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visual shows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Home Depot, Amazon, Lowe’s, and </a:t>
            </a:r>
            <a:r>
              <a:rPr lang="en-US" sz="2400" dirty="0" err="1">
                <a:solidFill>
                  <a:schemeClr val="tx2"/>
                </a:solidFill>
                <a:latin typeface="+mj-lt"/>
              </a:rPr>
              <a:t>ebay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 are top vendors who provide majority of the materials of interest.</a:t>
            </a:r>
          </a:p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This is something to keep in mind since it: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Can help shorten time spent searching for material if top 3 vendors have reliable stock</a:t>
            </a:r>
          </a:p>
          <a:p>
            <a:pPr lvl="1">
              <a:spcBef>
                <a:spcPts val="1000"/>
              </a:spcBef>
            </a:pPr>
            <a:r>
              <a:rPr lang="en-US" sz="2000" b="0" i="0" u="none" strike="noStrike" dirty="0">
                <a:solidFill>
                  <a:schemeClr val="tx2"/>
                </a:solidFill>
                <a:effectLst/>
                <a:latin typeface="+mj-lt"/>
              </a:rPr>
              <a:t>Can be extra beneficial if these top vendors also provide the lowest prices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  <a:p>
            <a:endParaRPr lang="en-US" sz="3600" dirty="0">
              <a:solidFill>
                <a:schemeClr val="tx2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3352E3D-FCE4-AC1B-3C71-712B6847CD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5"/>
          <a:stretch/>
        </p:blipFill>
        <p:spPr bwMode="auto">
          <a:xfrm>
            <a:off x="6671733" y="161369"/>
            <a:ext cx="5183383" cy="623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065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graph shows th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e amount of product available per day.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Saturday is ”restocking day”, this means Saturday has an increase of available material for purchase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Purchasing material on Saturday can potentially mean all the material needed is purchased in one day vs. having to break up the days of purchase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+mj-lt"/>
              </a:rPr>
              <a:t>Doing this will minimize time spent purchasing items</a:t>
            </a:r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endParaRPr lang="en-US" sz="3600" dirty="0">
              <a:solidFill>
                <a:schemeClr val="tx2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DB213CB-1EB2-C819-8D94-4A8CC839F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504" y="365125"/>
            <a:ext cx="5099612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4834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219201"/>
            <a:ext cx="4389845" cy="4957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For further analysis, vendor locations have been identified and tagged on a United States map.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The bar graph below shows most of the material of interest is sourced from the southeast and west coast.</a:t>
            </a:r>
          </a:p>
          <a:p>
            <a:pPr marL="0" indent="0">
              <a:buNone/>
            </a:pPr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85D04-9C7C-054A-FB54-5483DE9845E5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endParaRPr lang="en-US" sz="3600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DAB628-175A-69E5-3845-5CCFEB49B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66"/>
          <a:stretch/>
        </p:blipFill>
        <p:spPr>
          <a:xfrm>
            <a:off x="5217246" y="170965"/>
            <a:ext cx="6839161" cy="4470845"/>
          </a:xfrm>
          <a:prstGeom prst="rect">
            <a:avLst/>
          </a:prstGeom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8429BDE5-F501-65B9-0981-ADEDD2000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7245" y="4123434"/>
            <a:ext cx="6839161" cy="205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487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0" name="Rectangle 10246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9" name="Rectangle 10248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180" y="1187116"/>
            <a:ext cx="4170946" cy="491557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1" i="0" u="none" strike="noStrike" dirty="0">
                <a:solidFill>
                  <a:schemeClr val="tx2"/>
                </a:solidFill>
                <a:effectLst/>
                <a:latin typeface="+mj-lt"/>
              </a:rPr>
              <a:t>Tools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+mj-lt"/>
              </a:rPr>
              <a:t>The dashboard will use Module 13 and Module 14 as resources and inspiration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+mj-lt"/>
              </a:rPr>
              <a:t>Visuals will be made with Python and Tableau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+mj-lt"/>
              </a:rPr>
              <a:t>The entirety of the dashboard will be hosted on an HTML</a:t>
            </a:r>
          </a:p>
          <a:p>
            <a:pPr marL="457200" lvl="1" indent="0">
              <a:buNone/>
            </a:pPr>
            <a:endParaRPr lang="en-US" dirty="0">
              <a:solidFill>
                <a:schemeClr val="tx2"/>
              </a:solidFill>
              <a:latin typeface="+mj-lt"/>
            </a:endParaRPr>
          </a:p>
          <a:p>
            <a:r>
              <a:rPr lang="en-US" sz="2400" b="1" dirty="0">
                <a:solidFill>
                  <a:schemeClr val="tx2"/>
                </a:solidFill>
                <a:latin typeface="+mj-lt"/>
              </a:rPr>
              <a:t>Interactive Element</a:t>
            </a:r>
          </a:p>
          <a:p>
            <a:pPr lvl="1"/>
            <a:endParaRPr lang="en-US" sz="2000" b="1" dirty="0">
              <a:solidFill>
                <a:schemeClr val="tx2"/>
              </a:solidFill>
              <a:latin typeface="+mj-lt"/>
            </a:endParaRP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pPr marL="0"/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10242" name="Picture 2" descr="Website Clipart Conversion - Marketing Clipart, HD Png Download ,  Transparent Png Image - PNGitem">
            <a:extLst>
              <a:ext uri="{FF2B5EF4-FFF2-40B4-BE49-F238E27FC236}">
                <a16:creationId xmlns:a16="http://schemas.microsoft.com/office/drawing/2014/main" id="{0073BE33-A6E1-3E32-65F9-3BE92BD6BA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2" r="9690" b="-1"/>
          <a:stretch/>
        </p:blipFill>
        <p:spPr bwMode="auto"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9BB62F-11D9-3913-0101-46CFA3CFC597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Additional to Dashboard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67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C30862E1-F491-A4F9-5F95-2F35103A7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572" y="1618529"/>
            <a:ext cx="6890665" cy="439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073C69-B374-ABFE-8DF3-210FC7DDEFF8}"/>
              </a:ext>
            </a:extLst>
          </p:cNvPr>
          <p:cNvSpPr txBox="1"/>
          <p:nvPr/>
        </p:nvSpPr>
        <p:spPr>
          <a:xfrm>
            <a:off x="336884" y="1708068"/>
            <a:ext cx="390211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tx2"/>
                </a:solidFill>
                <a:effectLst/>
                <a:latin typeface="+mj-lt"/>
              </a:rPr>
              <a:t>During the beginning stages of the project, data has been collected for materials, pricing, and vendors. </a:t>
            </a:r>
          </a:p>
          <a:p>
            <a:endParaRPr lang="en-US" sz="2400" b="0" i="0" u="none" strike="noStrike">
              <a:solidFill>
                <a:schemeClr val="tx2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2"/>
                </a:solidFill>
                <a:latin typeface="+mj-lt"/>
              </a:rPr>
              <a:t>This data will meet the 1000 line minimum needed for machine learning purposes.</a:t>
            </a:r>
          </a:p>
          <a:p>
            <a:endParaRPr lang="en-US" sz="2400">
              <a:solidFill>
                <a:schemeClr val="tx2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2"/>
                </a:solidFill>
                <a:latin typeface="+mj-lt"/>
              </a:rPr>
              <a:t>As of 11/11/2022 we have &gt;900 lines of data.</a:t>
            </a:r>
            <a:endParaRPr lang="en-US" sz="2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60BD8F2-E577-79A2-34F0-753C63D7F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11093116" cy="1325563"/>
          </a:xfrm>
        </p:spPr>
        <p:txBody>
          <a:bodyPr>
            <a:no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Data is sourced from our own collection starting from project conception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025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73" name="Rectangle 6172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6" y="1825625"/>
            <a:ext cx="5759116" cy="435133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b="0" dirty="0">
              <a:solidFill>
                <a:schemeClr val="tx2"/>
              </a:solidFill>
              <a:effectLst/>
              <a:latin typeface="+mj-lt"/>
            </a:endParaRPr>
          </a:p>
          <a:p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The supply chain industry utilizes a "hot sheet" (a list of materials and their prices generated once a quarter) to price their materials.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R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ise of inflation, ”hot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sheets” 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need to be generated the day the estimate is created. </a:t>
            </a:r>
          </a:p>
          <a:p>
            <a:r>
              <a:rPr lang="en-US" sz="2400" b="1" dirty="0">
                <a:solidFill>
                  <a:srgbClr val="FF0000"/>
                </a:solidFill>
                <a:latin typeface="+mj-lt"/>
              </a:rPr>
              <a:t>I</a:t>
            </a:r>
            <a:r>
              <a:rPr lang="en-US" sz="2400" b="1" dirty="0">
                <a:solidFill>
                  <a:srgbClr val="FF0000"/>
                </a:solidFill>
                <a:effectLst/>
                <a:latin typeface="+mj-lt"/>
              </a:rPr>
              <a:t>ncrease in pricing frequency leads to excessive hours spent scouring the net searching for current material prices.</a:t>
            </a:r>
          </a:p>
        </p:txBody>
      </p:sp>
      <p:sp>
        <p:nvSpPr>
          <p:cNvPr id="6175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77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D3CFC3-B1BD-F799-B1B2-2AC0F217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5759116" cy="1325563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Topic: Expediting and forecasting price of electrical materials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80C3E42-12EE-E5B8-14A9-66889CFBF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12"/>
          <a:stretch/>
        </p:blipFill>
        <p:spPr bwMode="auto">
          <a:xfrm>
            <a:off x="6231562" y="-16192"/>
            <a:ext cx="596043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864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2" name="Rectangle 4121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825625"/>
            <a:ext cx="6384758" cy="4351338"/>
          </a:xfrm>
        </p:spPr>
        <p:txBody>
          <a:bodyPr>
            <a:noAutofit/>
          </a:bodyPr>
          <a:lstStyle/>
          <a:p>
            <a:endParaRPr lang="en-US" sz="2400" dirty="0">
              <a:solidFill>
                <a:schemeClr val="tx2"/>
              </a:solidFill>
              <a:latin typeface="+mj-lt"/>
            </a:endParaRP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L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ive HTML/website powered by APIs to search prices of electrical material suppliers.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G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enerate a  </a:t>
            </a:r>
            <a:r>
              <a:rPr lang="en-US" sz="2400" b="1" dirty="0">
                <a:solidFill>
                  <a:schemeClr val="tx2"/>
                </a:solidFill>
                <a:effectLst/>
                <a:latin typeface="+mj-lt"/>
              </a:rPr>
              <a:t>website that is updated daily with current material prices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A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lgorithm will choose the </a:t>
            </a:r>
            <a:r>
              <a:rPr lang="en-US" sz="2400" b="1" dirty="0">
                <a:solidFill>
                  <a:schemeClr val="tx2"/>
                </a:solidFill>
                <a:effectLst/>
                <a:latin typeface="+mj-lt"/>
              </a:rPr>
              <a:t>cheapest priced items 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of the day to populate the table.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ML to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 </a:t>
            </a:r>
            <a:r>
              <a:rPr lang="en-US" sz="2400" b="1" dirty="0">
                <a:solidFill>
                  <a:schemeClr val="tx2"/>
                </a:solidFill>
                <a:effectLst/>
                <a:latin typeface="+mj-lt"/>
              </a:rPr>
              <a:t>predict price fluctuation </a:t>
            </a:r>
            <a:r>
              <a:rPr lang="en-US" sz="2400" b="0" dirty="0">
                <a:solidFill>
                  <a:schemeClr val="tx2"/>
                </a:solidFill>
                <a:effectLst/>
                <a:latin typeface="+mj-lt"/>
              </a:rPr>
              <a:t>to determine when material costs increase or decrease. </a:t>
            </a:r>
          </a:p>
          <a:p>
            <a:endParaRPr lang="en-US" sz="2400" b="0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4098" name="Picture 2" descr="Cartoon Money png download - 630*754 - Free Transparent Money png Download.  - CleanPNG / KissPNG">
            <a:extLst>
              <a:ext uri="{FF2B5EF4-FFF2-40B4-BE49-F238E27FC236}">
                <a16:creationId xmlns:a16="http://schemas.microsoft.com/office/drawing/2014/main" id="{4694CB95-5701-2FD8-4B03-2FC842B17F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237" b="97895" l="10000" r="90000">
                        <a14:foregroundMark x1="49778" y1="6579" x2="49778" y2="6579"/>
                        <a14:foregroundMark x1="24556" y1="69211" x2="24556" y2="69211"/>
                        <a14:foregroundMark x1="25778" y1="63421" x2="25778" y2="63421"/>
                        <a14:foregroundMark x1="31889" y1="48553" x2="31889" y2="48553"/>
                        <a14:foregroundMark x1="34556" y1="48553" x2="34556" y2="48553"/>
                        <a14:foregroundMark x1="35667" y1="48553" x2="35667" y2="48553"/>
                        <a14:foregroundMark x1="37889" y1="49868" x2="37889" y2="49868"/>
                        <a14:foregroundMark x1="37889" y1="49868" x2="37889" y2="49868"/>
                        <a14:foregroundMark x1="37444" y1="51316" x2="37444" y2="51316"/>
                        <a14:foregroundMark x1="39222" y1="51579" x2="39222" y2="51579"/>
                        <a14:foregroundMark x1="39222" y1="51974" x2="39222" y2="51974"/>
                        <a14:foregroundMark x1="40889" y1="53289" x2="40889" y2="53289"/>
                        <a14:foregroundMark x1="40889" y1="53289" x2="40889" y2="53289"/>
                        <a14:foregroundMark x1="40889" y1="53289" x2="40889" y2="53289"/>
                        <a14:foregroundMark x1="47778" y1="2237" x2="47778" y2="2237"/>
                        <a14:foregroundMark x1="22111" y1="64737" x2="22111" y2="64737"/>
                        <a14:foregroundMark x1="44889" y1="64737" x2="44889" y2="64737"/>
                        <a14:foregroundMark x1="40333" y1="55263" x2="40333" y2="55263"/>
                        <a14:foregroundMark x1="40333" y1="55263" x2="40333" y2="55263"/>
                        <a14:foregroundMark x1="41333" y1="55263" x2="41333" y2="55263"/>
                        <a14:foregroundMark x1="41333" y1="55263" x2="41333" y2="55263"/>
                        <a14:foregroundMark x1="45444" y1="64079" x2="45444" y2="64079"/>
                        <a14:foregroundMark x1="45444" y1="64079" x2="45444" y2="64079"/>
                        <a14:foregroundMark x1="52667" y1="64079" x2="52667" y2="64079"/>
                        <a14:foregroundMark x1="52667" y1="64079" x2="52667" y2="64079"/>
                        <a14:foregroundMark x1="45444" y1="97895" x2="45444" y2="97895"/>
                        <a14:foregroundMark x1="45444" y1="97895" x2="45444" y2="97895"/>
                        <a14:foregroundMark x1="53333" y1="97632" x2="53333" y2="97632"/>
                        <a14:foregroundMark x1="53333" y1="97632" x2="53333" y2="97632"/>
                        <a14:foregroundMark x1="23333" y1="65263" x2="23333" y2="65263"/>
                        <a14:foregroundMark x1="23333" y1="65263" x2="23333" y2="65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44" r="7559" b="3"/>
          <a:stretch/>
        </p:blipFill>
        <p:spPr bwMode="auto">
          <a:xfrm>
            <a:off x="6537530" y="921124"/>
            <a:ext cx="4959627" cy="4959627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24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26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696F242-8BC6-D6BC-375E-EC61884C3E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32"/>
          <a:stretch/>
        </p:blipFill>
        <p:spPr bwMode="auto">
          <a:xfrm>
            <a:off x="6537530" y="-5605"/>
            <a:ext cx="56544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E84F368-8FC1-5E62-84A3-B761857B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6721642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Goal: Save on time and money by creating an automated and predictive system</a:t>
            </a:r>
          </a:p>
        </p:txBody>
      </p:sp>
    </p:spTree>
    <p:extLst>
      <p:ext uri="{BB962C8B-B14F-4D97-AF65-F5344CB8AC3E}">
        <p14:creationId xmlns:p14="http://schemas.microsoft.com/office/powerpoint/2010/main" val="2481281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41" name="Rectangle 824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386840"/>
            <a:ext cx="6871636" cy="4790123"/>
          </a:xfrm>
        </p:spPr>
        <p:txBody>
          <a:bodyPr vert="horz" lIns="91440" tIns="45720" rIns="91440" bIns="45720" rtlCol="0">
            <a:noAutofit/>
          </a:bodyPr>
          <a:lstStyle/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correlation between the cost of conduit and fittings?</a:t>
            </a: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correlation between the cost of cable and the wires they require?</a:t>
            </a: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correlation between the cost of materials and the days of the week</a:t>
            </a:r>
          </a:p>
          <a:p>
            <a:pPr marL="914400" lvl="1" indent="-342900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Increase/decrease in material cost per day </a:t>
            </a: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and if so can we predict </a:t>
            </a:r>
            <a:r>
              <a:rPr lang="en-US" sz="2000" dirty="0">
                <a:solidFill>
                  <a:schemeClr val="tx2"/>
                </a:solidFill>
                <a:latin typeface="+mj-lt"/>
              </a:rPr>
              <a:t>the day?</a:t>
            </a:r>
            <a:endParaRPr lang="en-US" sz="2000" dirty="0">
              <a:solidFill>
                <a:schemeClr val="tx2"/>
              </a:solidFill>
              <a:effectLst/>
              <a:latin typeface="+mj-lt"/>
            </a:endParaRP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relationship between a vendor’s location or region and how much they charge?</a:t>
            </a:r>
          </a:p>
          <a:p>
            <a:pPr marL="571500" marR="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Is there a relationship between the size of the company and the discount it charges?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8F55AC3-38AC-CE79-B289-DFB3F55523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55901" r="95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49" r="2" b="2"/>
          <a:stretch/>
        </p:blipFill>
        <p:spPr bwMode="auto">
          <a:xfrm>
            <a:off x="6096000" y="272156"/>
            <a:ext cx="5664719" cy="5664719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43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45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6A0E22-A5A5-38B7-2BCC-10FC50F62A03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Questions of Interest</a:t>
            </a:r>
          </a:p>
        </p:txBody>
      </p:sp>
    </p:spTree>
    <p:extLst>
      <p:ext uri="{BB962C8B-B14F-4D97-AF65-F5344CB8AC3E}">
        <p14:creationId xmlns:p14="http://schemas.microsoft.com/office/powerpoint/2010/main" val="3846404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238D7-A0E7-38A6-D010-0870A1019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280679"/>
            <a:ext cx="9833548" cy="1325563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Database Integration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890979"/>
            <a:ext cx="9833548" cy="2693976"/>
          </a:xfrm>
        </p:spPr>
        <p:txBody>
          <a:bodyPr>
            <a:normAutofit/>
          </a:bodyPr>
          <a:lstStyle/>
          <a:p>
            <a:pPr marL="342900" indent="-3429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f</a:t>
            </a:r>
            <a:endParaRPr lang="en-US" sz="1800" dirty="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320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073C69-B374-ABFE-8DF3-210FC7DDEFF8}"/>
              </a:ext>
            </a:extLst>
          </p:cNvPr>
          <p:cNvSpPr txBox="1"/>
          <p:nvPr/>
        </p:nvSpPr>
        <p:spPr>
          <a:xfrm>
            <a:off x="336885" y="2194102"/>
            <a:ext cx="4204636" cy="3908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During the beginning stages of the project, data has been collected for materials, pricing, and vendors. </a:t>
            </a: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  <a:p>
            <a:pPr marL="3429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+mj-lt"/>
              </a:rPr>
              <a:t>This data will meet the 1000 line minimum needed for machine learning purposes.</a:t>
            </a:r>
          </a:p>
          <a:p>
            <a:pPr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2"/>
              </a:solidFill>
              <a:latin typeface="+mj-lt"/>
            </a:endParaRPr>
          </a:p>
          <a:p>
            <a:pPr marL="3429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+mj-lt"/>
              </a:rPr>
              <a:t>As of 11/11/2022 we have &gt;1000 lines of data.</a:t>
            </a:r>
          </a:p>
        </p:txBody>
      </p: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C30862E1-F491-A4F9-5F95-2F35103A7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86244" y="1535042"/>
            <a:ext cx="7068595" cy="4506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2AAD4-E0BE-9D5D-7792-D74EBBA6104E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is sourced from our own data collection which began at project conception</a:t>
            </a:r>
            <a:endParaRPr lang="en-US" sz="3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269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173480"/>
            <a:ext cx="7450756" cy="500348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API approach was the alternative to web scraping</a:t>
            </a:r>
            <a:endParaRPr lang="en-US" sz="2400" dirty="0">
              <a:solidFill>
                <a:schemeClr val="tx2"/>
              </a:solidFill>
              <a:latin typeface="+mj-lt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C</a:t>
            </a: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ollected data still requires a lot of cleaning. 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S</a:t>
            </a: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caling and naming issues (different manufacturers have slightly different names for the same items). </a:t>
            </a:r>
          </a:p>
          <a:p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Once the vendor columns were created, th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e 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vendor names are plugged into a slightly different Google shopping API that returns addresses. 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A region column is created based off the address column. </a:t>
            </a:r>
          </a:p>
          <a:p>
            <a:r>
              <a:rPr lang="en-US" sz="2400" dirty="0">
                <a:solidFill>
                  <a:schemeClr val="tx2"/>
                </a:solidFill>
                <a:latin typeface="+mj-lt"/>
              </a:rPr>
              <a:t>F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ormatted datetime column and a synthetic column based on the datetime that provides the day of the week. </a:t>
            </a:r>
          </a:p>
          <a:p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Since October 20</a:t>
            </a:r>
            <a:r>
              <a:rPr lang="en-US" sz="2400" baseline="30000" dirty="0">
                <a:solidFill>
                  <a:schemeClr val="tx2"/>
                </a:solidFill>
                <a:effectLst/>
                <a:latin typeface="+mj-lt"/>
              </a:rPr>
              <a:t>th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,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data has been collected </a:t>
            </a:r>
            <a:r>
              <a:rPr lang="en-US" sz="2400" dirty="0">
                <a:solidFill>
                  <a:schemeClr val="tx2"/>
                </a:solidFill>
                <a:effectLst/>
                <a:latin typeface="+mj-lt"/>
              </a:rPr>
              <a:t>and consolidated data. The set has over 1000 rows of cleaned data with several features 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chemeClr val="tx2"/>
                </a:solidFill>
                <a:effectLst/>
                <a:latin typeface="+mj-lt"/>
              </a:rPr>
              <a:t>(prices, location, region, day of the week) and targets (high prices, low prices, and about average prices).</a:t>
            </a:r>
          </a:p>
          <a:p>
            <a:endParaRPr lang="en-US" sz="20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pic>
        <p:nvPicPr>
          <p:cNvPr id="6146" name="Picture 2" descr="2,225 Cute Stick Figure Illustrations &amp; Clip Art - iStock">
            <a:extLst>
              <a:ext uri="{FF2B5EF4-FFF2-40B4-BE49-F238E27FC236}">
                <a16:creationId xmlns:a16="http://schemas.microsoft.com/office/drawing/2014/main" id="{6213B229-9093-CC6A-C975-DED3C5A9D9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7441092" y="1677038"/>
            <a:ext cx="3996366" cy="3996366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55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6F3543-ACE9-7E7F-11DB-D05FC812E3FB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34966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tx2"/>
                </a:solidFill>
              </a:rPr>
              <a:t>Data Exploration Process</a:t>
            </a:r>
          </a:p>
        </p:txBody>
      </p:sp>
    </p:spTree>
    <p:extLst>
      <p:ext uri="{BB962C8B-B14F-4D97-AF65-F5344CB8AC3E}">
        <p14:creationId xmlns:p14="http://schemas.microsoft.com/office/powerpoint/2010/main" val="46821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198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201" name="Rectangle 8200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203" name="Rectangle 8202">
            <a:extLst>
              <a:ext uri="{FF2B5EF4-FFF2-40B4-BE49-F238E27FC236}">
                <a16:creationId xmlns:a16="http://schemas.microsoft.com/office/drawing/2014/main" id="{C728E080-9EDE-496F-8121-7480CF4F3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572128"/>
            <a:ext cx="6291675" cy="440377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ML model will utilize two-sampled T-tests to determine: model (In progress) that will establish:</a:t>
            </a:r>
          </a:p>
          <a:p>
            <a:pPr lvl="1">
              <a:spcBef>
                <a:spcPts val="1000"/>
              </a:spcBef>
            </a:pPr>
            <a:r>
              <a:rPr lang="en-US" b="0" i="0" u="none" strike="noStrike" dirty="0">
                <a:solidFill>
                  <a:schemeClr val="tx2"/>
                </a:solidFill>
                <a:effectLst/>
                <a:latin typeface="+mj-lt"/>
              </a:rPr>
              <a:t>The correlation between cable and wire prices</a:t>
            </a:r>
          </a:p>
          <a:p>
            <a:pPr lvl="1">
              <a:spcBef>
                <a:spcPts val="1000"/>
              </a:spcBef>
            </a:pPr>
            <a:r>
              <a:rPr lang="en-US" b="0" i="0" u="none" strike="noStrike" dirty="0">
                <a:solidFill>
                  <a:schemeClr val="tx2"/>
                </a:solidFill>
                <a:effectLst/>
                <a:latin typeface="+mj-lt"/>
              </a:rPr>
              <a:t>The correlation between conduit and fittings prices</a:t>
            </a:r>
          </a:p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The goal is to create a model </a:t>
            </a:r>
            <a:r>
              <a:rPr lang="en-US" sz="2400" dirty="0">
                <a:solidFill>
                  <a:schemeClr val="tx2"/>
                </a:solidFill>
                <a:latin typeface="+mj-lt"/>
              </a:rPr>
              <a:t>that can p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redict which day of the week offers lowest price based on prices, vendor and location.</a:t>
            </a:r>
          </a:p>
          <a:p>
            <a:r>
              <a:rPr lang="en-US" sz="2400" b="0" i="0" u="none" strike="noStrike" dirty="0">
                <a:solidFill>
                  <a:schemeClr val="tx2"/>
                </a:solidFill>
                <a:effectLst/>
                <a:latin typeface="+mj-lt"/>
              </a:rPr>
              <a:t>We will be using an unsupervised machine learning model that will sub-categorize the data by material item.</a:t>
            </a:r>
          </a:p>
        </p:txBody>
      </p:sp>
      <p:sp>
        <p:nvSpPr>
          <p:cNvPr id="8205" name="Rectangle 8204">
            <a:extLst>
              <a:ext uri="{FF2B5EF4-FFF2-40B4-BE49-F238E27FC236}">
                <a16:creationId xmlns:a16="http://schemas.microsoft.com/office/drawing/2014/main" id="{0888C27D-5B01-459C-AD27-511C9689F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363318" y="711249"/>
            <a:ext cx="826382" cy="5440680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8207" name="Straight Connector 8206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9" name="Straight Connector 8208">
            <a:extLst>
              <a:ext uri="{FF2B5EF4-FFF2-40B4-BE49-F238E27FC236}">
                <a16:creationId xmlns:a16="http://schemas.microsoft.com/office/drawing/2014/main" id="{C93175AC-7EC8-4358-95B4-536D65F85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FD0B54CC-6A83-BD05-A4C1-55DE66AF70F7}"/>
              </a:ext>
            </a:extLst>
          </p:cNvPr>
          <p:cNvGrpSpPr/>
          <p:nvPr/>
        </p:nvGrpSpPr>
        <p:grpSpPr>
          <a:xfrm>
            <a:off x="7451520" y="715554"/>
            <a:ext cx="3683396" cy="5436375"/>
            <a:chOff x="7378700" y="-3"/>
            <a:chExt cx="4646613" cy="6858000"/>
          </a:xfrm>
        </p:grpSpPr>
        <p:pic>
          <p:nvPicPr>
            <p:cNvPr id="8194" name="Picture 2" descr="Google Online Security Blog: Combating Potentially Harmful Applications  with Machine Learning at Google: Datasets and Models">
              <a:extLst>
                <a:ext uri="{FF2B5EF4-FFF2-40B4-BE49-F238E27FC236}">
                  <a16:creationId xmlns:a16="http://schemas.microsoft.com/office/drawing/2014/main" id="{7063A23D-65A8-491A-4B10-7090904FCC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78700" y="-3"/>
              <a:ext cx="4646613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8868A1D-969C-F6AE-9B5F-99A6B6275738}"/>
                </a:ext>
              </a:extLst>
            </p:cNvPr>
            <p:cNvSpPr/>
            <p:nvPr/>
          </p:nvSpPr>
          <p:spPr>
            <a:xfrm rot="20737964">
              <a:off x="8636423" y="3848666"/>
              <a:ext cx="1414687" cy="842348"/>
            </a:xfrm>
            <a:prstGeom prst="rect">
              <a:avLst/>
            </a:prstGeom>
            <a:solidFill>
              <a:srgbClr val="9DB2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300">
                  <a:solidFill>
                    <a:schemeClr val="accent1"/>
                  </a:solidFill>
                  <a:latin typeface="Algerian" panose="020F0502020204030204" pitchFamily="34" charset="0"/>
                  <a:cs typeface="Algerian" panose="020F0502020204030204" pitchFamily="34" charset="0"/>
                </a:rPr>
                <a:t>Estimator Project</a:t>
              </a: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EFEF26A5-2806-E627-12D6-F6F481379ABD}"/>
              </a:ext>
            </a:extLst>
          </p:cNvPr>
          <p:cNvSpPr txBox="1">
            <a:spLocks/>
          </p:cNvSpPr>
          <p:nvPr/>
        </p:nvSpPr>
        <p:spPr>
          <a:xfrm>
            <a:off x="336884" y="365125"/>
            <a:ext cx="672164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ML model will be a logistic regression model</a:t>
            </a:r>
          </a:p>
        </p:txBody>
      </p:sp>
    </p:spTree>
    <p:extLst>
      <p:ext uri="{BB962C8B-B14F-4D97-AF65-F5344CB8AC3E}">
        <p14:creationId xmlns:p14="http://schemas.microsoft.com/office/powerpoint/2010/main" val="93051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128F3BD-7564-4310-B528-888E64F87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C13E1-F772-DC46-46A1-0056ABF0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5" y="1539240"/>
            <a:ext cx="4334100" cy="468451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Conducted a 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Shapiro-Wilk test to determine if material prices are normally distributed.</a:t>
            </a:r>
          </a:p>
          <a:p>
            <a:r>
              <a:rPr lang="en-US" sz="2400" kern="0" dirty="0">
                <a:solidFill>
                  <a:schemeClr val="tx2"/>
                </a:solidFill>
                <a:latin typeface="+mj-lt"/>
                <a:ea typeface="Times New Roman" panose="02020603050405020304" pitchFamily="18" charset="0"/>
              </a:rPr>
              <a:t>A</a:t>
            </a:r>
            <a:r>
              <a:rPr lang="en-US" sz="2400" kern="0" dirty="0">
                <a:solidFill>
                  <a:schemeClr val="tx2"/>
                </a:solidFill>
                <a:effectLst/>
                <a:latin typeface="+mj-lt"/>
                <a:ea typeface="Times New Roman" panose="02020603050405020304" pitchFamily="18" charset="0"/>
              </a:rPr>
              <a:t>ll p-values are less than .05 which means that the material price data is not normally distributed</a:t>
            </a:r>
            <a:endParaRPr lang="en-US" sz="2400" b="0" i="0" u="none" strike="noStrike" dirty="0">
              <a:solidFill>
                <a:schemeClr val="tx2"/>
              </a:solidFill>
              <a:effectLst/>
              <a:latin typeface="+mj-lt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AA3C4E-019E-440F-87AB-67EFA9BE6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822456" y="-2"/>
            <a:ext cx="1368219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251033 w 1364418"/>
              <a:gd name="connsiteY10" fmla="*/ 6492130 h 6858000"/>
              <a:gd name="connsiteX11" fmla="*/ 266720 w 1364418"/>
              <a:gd name="connsiteY11" fmla="*/ 6431610 h 6858000"/>
              <a:gd name="connsiteX12" fmla="*/ 310425 w 1364418"/>
              <a:gd name="connsiteY12" fmla="*/ 6379786 h 6858000"/>
              <a:gd name="connsiteX13" fmla="*/ 293648 w 1364418"/>
              <a:gd name="connsiteY13" fmla="*/ 6334727 h 6858000"/>
              <a:gd name="connsiteX14" fmla="*/ 271063 w 1364418"/>
              <a:gd name="connsiteY14" fmla="*/ 6313295 h 6858000"/>
              <a:gd name="connsiteX15" fmla="*/ 278227 w 1364418"/>
              <a:gd name="connsiteY15" fmla="*/ 6280046 h 6858000"/>
              <a:gd name="connsiteX16" fmla="*/ 281226 w 1364418"/>
              <a:gd name="connsiteY16" fmla="*/ 6272987 h 6858000"/>
              <a:gd name="connsiteX17" fmla="*/ 288000 w 1364418"/>
              <a:gd name="connsiteY17" fmla="*/ 6252834 h 6858000"/>
              <a:gd name="connsiteX18" fmla="*/ 265992 w 1364418"/>
              <a:gd name="connsiteY18" fmla="*/ 6202459 h 6858000"/>
              <a:gd name="connsiteX19" fmla="*/ 264790 w 1364418"/>
              <a:gd name="connsiteY19" fmla="*/ 6153037 h 6858000"/>
              <a:gd name="connsiteX20" fmla="*/ 280205 w 1364418"/>
              <a:gd name="connsiteY20" fmla="*/ 6078132 h 6858000"/>
              <a:gd name="connsiteX21" fmla="*/ 267592 w 1364418"/>
              <a:gd name="connsiteY21" fmla="*/ 6028119 h 6858000"/>
              <a:gd name="connsiteX22" fmla="*/ 252821 w 1364418"/>
              <a:gd name="connsiteY22" fmla="*/ 5926735 h 6858000"/>
              <a:gd name="connsiteX23" fmla="*/ 302333 w 1364418"/>
              <a:gd name="connsiteY23" fmla="*/ 5712857 h 6858000"/>
              <a:gd name="connsiteX24" fmla="*/ 332131 w 1364418"/>
              <a:gd name="connsiteY24" fmla="*/ 5660491 h 6858000"/>
              <a:gd name="connsiteX25" fmla="*/ 341254 w 1364418"/>
              <a:gd name="connsiteY25" fmla="*/ 5563435 h 6858000"/>
              <a:gd name="connsiteX26" fmla="*/ 368130 w 1364418"/>
              <a:gd name="connsiteY26" fmla="*/ 5437125 h 6858000"/>
              <a:gd name="connsiteX27" fmla="*/ 381698 w 1364418"/>
              <a:gd name="connsiteY27" fmla="*/ 5396260 h 6858000"/>
              <a:gd name="connsiteX28" fmla="*/ 397679 w 1364418"/>
              <a:gd name="connsiteY28" fmla="*/ 5330009 h 6858000"/>
              <a:gd name="connsiteX29" fmla="*/ 431172 w 1364418"/>
              <a:gd name="connsiteY29" fmla="*/ 5273739 h 6858000"/>
              <a:gd name="connsiteX30" fmla="*/ 440771 w 1364418"/>
              <a:gd name="connsiteY30" fmla="*/ 5241779 h 6858000"/>
              <a:gd name="connsiteX31" fmla="*/ 451997 w 1364418"/>
              <a:gd name="connsiteY31" fmla="*/ 5225268 h 6858000"/>
              <a:gd name="connsiteX32" fmla="*/ 453017 w 1364418"/>
              <a:gd name="connsiteY32" fmla="*/ 5217684 h 6858000"/>
              <a:gd name="connsiteX33" fmla="*/ 460358 w 1364418"/>
              <a:gd name="connsiteY33" fmla="*/ 5193377 h 6858000"/>
              <a:gd name="connsiteX34" fmla="*/ 463661 w 1364418"/>
              <a:gd name="connsiteY34" fmla="*/ 5179288 h 6858000"/>
              <a:gd name="connsiteX35" fmla="*/ 464645 w 1364418"/>
              <a:gd name="connsiteY35" fmla="*/ 5173621 h 6858000"/>
              <a:gd name="connsiteX36" fmla="*/ 460279 w 1364418"/>
              <a:gd name="connsiteY36" fmla="*/ 5159961 h 6858000"/>
              <a:gd name="connsiteX37" fmla="*/ 466956 w 1364418"/>
              <a:gd name="connsiteY37" fmla="*/ 5144295 h 6858000"/>
              <a:gd name="connsiteX38" fmla="*/ 463889 w 1364418"/>
              <a:gd name="connsiteY38" fmla="*/ 5125185 h 6858000"/>
              <a:gd name="connsiteX39" fmla="*/ 470719 w 1364418"/>
              <a:gd name="connsiteY39" fmla="*/ 5121884 h 6858000"/>
              <a:gd name="connsiteX40" fmla="*/ 477755 w 1364418"/>
              <a:gd name="connsiteY40" fmla="*/ 5067850 h 6858000"/>
              <a:gd name="connsiteX41" fmla="*/ 480486 w 1364418"/>
              <a:gd name="connsiteY41" fmla="*/ 5060861 h 6858000"/>
              <a:gd name="connsiteX42" fmla="*/ 477190 w 1364418"/>
              <a:gd name="connsiteY42" fmla="*/ 5034192 h 6858000"/>
              <a:gd name="connsiteX43" fmla="*/ 478744 w 1364418"/>
              <a:gd name="connsiteY43" fmla="*/ 4993030 h 6858000"/>
              <a:gd name="connsiteX44" fmla="*/ 485653 w 1364418"/>
              <a:gd name="connsiteY44" fmla="*/ 4946844 h 6858000"/>
              <a:gd name="connsiteX45" fmla="*/ 481509 w 1364418"/>
              <a:gd name="connsiteY45" fmla="*/ 4932692 h 6858000"/>
              <a:gd name="connsiteX46" fmla="*/ 496912 w 1364418"/>
              <a:gd name="connsiteY46" fmla="*/ 4858827 h 6858000"/>
              <a:gd name="connsiteX47" fmla="*/ 502815 w 1364418"/>
              <a:gd name="connsiteY47" fmla="*/ 4821170 h 6858000"/>
              <a:gd name="connsiteX48" fmla="*/ 507548 w 1364418"/>
              <a:gd name="connsiteY48" fmla="*/ 4780965 h 6858000"/>
              <a:gd name="connsiteX49" fmla="*/ 508841 w 1364418"/>
              <a:gd name="connsiteY49" fmla="*/ 4750867 h 6858000"/>
              <a:gd name="connsiteX50" fmla="*/ 506648 w 1364418"/>
              <a:gd name="connsiteY50" fmla="*/ 4690749 h 6858000"/>
              <a:gd name="connsiteX51" fmla="*/ 502128 w 1364418"/>
              <a:gd name="connsiteY51" fmla="*/ 4584173 h 6858000"/>
              <a:gd name="connsiteX52" fmla="*/ 497211 w 1364418"/>
              <a:gd name="connsiteY52" fmla="*/ 4444346 h 6858000"/>
              <a:gd name="connsiteX53" fmla="*/ 493776 w 1364418"/>
              <a:gd name="connsiteY53" fmla="*/ 4375228 h 6858000"/>
              <a:gd name="connsiteX54" fmla="*/ 474429 w 1364418"/>
              <a:gd name="connsiteY54" fmla="*/ 4214165 h 6858000"/>
              <a:gd name="connsiteX55" fmla="*/ 478502 w 1364418"/>
              <a:gd name="connsiteY55" fmla="*/ 4090296 h 6858000"/>
              <a:gd name="connsiteX56" fmla="*/ 463758 w 1364418"/>
              <a:gd name="connsiteY56" fmla="*/ 4033999 h 6858000"/>
              <a:gd name="connsiteX57" fmla="*/ 464907 w 1364418"/>
              <a:gd name="connsiteY57" fmla="*/ 4031933 h 6858000"/>
              <a:gd name="connsiteX58" fmla="*/ 463483 w 1364418"/>
              <a:gd name="connsiteY58" fmla="*/ 4013953 h 6858000"/>
              <a:gd name="connsiteX59" fmla="*/ 449778 w 1364418"/>
              <a:gd name="connsiteY59" fmla="*/ 3974753 h 6858000"/>
              <a:gd name="connsiteX60" fmla="*/ 451376 w 1364418"/>
              <a:gd name="connsiteY60" fmla="*/ 3969950 h 6858000"/>
              <a:gd name="connsiteX61" fmla="*/ 444798 w 1364418"/>
              <a:gd name="connsiteY61" fmla="*/ 3933779 h 6858000"/>
              <a:gd name="connsiteX62" fmla="*/ 446129 w 1364418"/>
              <a:gd name="connsiteY62" fmla="*/ 3933093 h 6858000"/>
              <a:gd name="connsiteX63" fmla="*/ 450483 w 1364418"/>
              <a:gd name="connsiteY63" fmla="*/ 3922082 h 6858000"/>
              <a:gd name="connsiteX64" fmla="*/ 455561 w 1364418"/>
              <a:gd name="connsiteY64" fmla="*/ 3901461 h 6858000"/>
              <a:gd name="connsiteX65" fmla="*/ 478155 w 1364418"/>
              <a:gd name="connsiteY65" fmla="*/ 3813873 h 6858000"/>
              <a:gd name="connsiteX66" fmla="*/ 477580 w 1364418"/>
              <a:gd name="connsiteY66" fmla="*/ 3806161 h 6858000"/>
              <a:gd name="connsiteX67" fmla="*/ 477887 w 1364418"/>
              <a:gd name="connsiteY67" fmla="*/ 3805957 h 6858000"/>
              <a:gd name="connsiteX68" fmla="*/ 477914 w 1364418"/>
              <a:gd name="connsiteY68" fmla="*/ 3797724 h 6858000"/>
              <a:gd name="connsiteX69" fmla="*/ 476529 w 1364418"/>
              <a:gd name="connsiteY69" fmla="*/ 3792098 h 6858000"/>
              <a:gd name="connsiteX70" fmla="*/ 475413 w 1364418"/>
              <a:gd name="connsiteY70" fmla="*/ 3777135 h 6858000"/>
              <a:gd name="connsiteX71" fmla="*/ 477146 w 1364418"/>
              <a:gd name="connsiteY71" fmla="*/ 3771656 h 6858000"/>
              <a:gd name="connsiteX72" fmla="*/ 480889 w 1364418"/>
              <a:gd name="connsiteY72" fmla="*/ 3769007 h 6858000"/>
              <a:gd name="connsiteX73" fmla="*/ 480355 w 1364418"/>
              <a:gd name="connsiteY73" fmla="*/ 3767709 h 6858000"/>
              <a:gd name="connsiteX74" fmla="*/ 489051 w 1364418"/>
              <a:gd name="connsiteY74" fmla="*/ 3738082 h 6858000"/>
              <a:gd name="connsiteX75" fmla="*/ 496397 w 1364418"/>
              <a:gd name="connsiteY75" fmla="*/ 3673397 h 6858000"/>
              <a:gd name="connsiteX76" fmla="*/ 495693 w 1364418"/>
              <a:gd name="connsiteY76" fmla="*/ 3637109 h 6858000"/>
              <a:gd name="connsiteX77" fmla="*/ 499136 w 1364418"/>
              <a:gd name="connsiteY77" fmla="*/ 3536883 h 6858000"/>
              <a:gd name="connsiteX78" fmla="*/ 506674 w 1364418"/>
              <a:gd name="connsiteY78" fmla="*/ 3435652 h 6858000"/>
              <a:gd name="connsiteX79" fmla="*/ 508345 w 1364418"/>
              <a:gd name="connsiteY79" fmla="*/ 3307769 h 6858000"/>
              <a:gd name="connsiteX80" fmla="*/ 525908 w 1364418"/>
              <a:gd name="connsiteY80" fmla="*/ 3250522 h 6858000"/>
              <a:gd name="connsiteX81" fmla="*/ 526333 w 1364418"/>
              <a:gd name="connsiteY81" fmla="*/ 3229163 h 6858000"/>
              <a:gd name="connsiteX82" fmla="*/ 528156 w 1364418"/>
              <a:gd name="connsiteY82" fmla="*/ 3217217 h 6858000"/>
              <a:gd name="connsiteX83" fmla="*/ 514991 w 1364418"/>
              <a:gd name="connsiteY83" fmla="*/ 3183755 h 6858000"/>
              <a:gd name="connsiteX84" fmla="*/ 515492 w 1364418"/>
              <a:gd name="connsiteY84" fmla="*/ 3178642 h 6858000"/>
              <a:gd name="connsiteX85" fmla="*/ 503092 w 1364418"/>
              <a:gd name="connsiteY85" fmla="*/ 3158586 h 6858000"/>
              <a:gd name="connsiteX86" fmla="*/ 488277 w 1364418"/>
              <a:gd name="connsiteY86" fmla="*/ 3129034 h 6858000"/>
              <a:gd name="connsiteX87" fmla="*/ 488942 w 1364418"/>
              <a:gd name="connsiteY87" fmla="*/ 3126682 h 6858000"/>
              <a:gd name="connsiteX88" fmla="*/ 479810 w 1364418"/>
              <a:gd name="connsiteY88" fmla="*/ 3114519 h 6858000"/>
              <a:gd name="connsiteX89" fmla="*/ 466419 w 1364418"/>
              <a:gd name="connsiteY89" fmla="*/ 3106272 h 6858000"/>
              <a:gd name="connsiteX90" fmla="*/ 439149 w 1364418"/>
              <a:gd name="connsiteY90" fmla="*/ 2958185 h 6858000"/>
              <a:gd name="connsiteX91" fmla="*/ 381763 w 1364418"/>
              <a:gd name="connsiteY91" fmla="*/ 2762989 h 6858000"/>
              <a:gd name="connsiteX92" fmla="*/ 330681 w 1364418"/>
              <a:gd name="connsiteY92" fmla="*/ 2554718 h 6858000"/>
              <a:gd name="connsiteX93" fmla="*/ 310775 w 1364418"/>
              <a:gd name="connsiteY93" fmla="*/ 2485734 h 6858000"/>
              <a:gd name="connsiteX94" fmla="*/ 301498 w 1364418"/>
              <a:gd name="connsiteY94" fmla="*/ 2447068 h 6858000"/>
              <a:gd name="connsiteX95" fmla="*/ 288459 w 1364418"/>
              <a:gd name="connsiteY95" fmla="*/ 2425819 h 6858000"/>
              <a:gd name="connsiteX96" fmla="*/ 294458 w 1364418"/>
              <a:gd name="connsiteY96" fmla="*/ 2402874 h 6858000"/>
              <a:gd name="connsiteX97" fmla="*/ 297070 w 1364418"/>
              <a:gd name="connsiteY97" fmla="*/ 2381443 h 6858000"/>
              <a:gd name="connsiteX98" fmla="*/ 273399 w 1364418"/>
              <a:gd name="connsiteY98" fmla="*/ 2261920 h 6858000"/>
              <a:gd name="connsiteX99" fmla="*/ 263286 w 1364418"/>
              <a:gd name="connsiteY99" fmla="*/ 2195378 h 6858000"/>
              <a:gd name="connsiteX100" fmla="*/ 247503 w 1364418"/>
              <a:gd name="connsiteY100" fmla="*/ 2155135 h 6858000"/>
              <a:gd name="connsiteX101" fmla="*/ 244961 w 1364418"/>
              <a:gd name="connsiteY101" fmla="*/ 2118008 h 6858000"/>
              <a:gd name="connsiteX102" fmla="*/ 245954 w 1364418"/>
              <a:gd name="connsiteY102" fmla="*/ 2050531 h 6858000"/>
              <a:gd name="connsiteX103" fmla="*/ 237760 w 1364418"/>
              <a:gd name="connsiteY103" fmla="*/ 1963269 h 6858000"/>
              <a:gd name="connsiteX104" fmla="*/ 218938 w 1364418"/>
              <a:gd name="connsiteY104" fmla="*/ 1906352 h 6858000"/>
              <a:gd name="connsiteX105" fmla="*/ 195495 w 1364418"/>
              <a:gd name="connsiteY105" fmla="*/ 1861531 h 6858000"/>
              <a:gd name="connsiteX106" fmla="*/ 149294 w 1364418"/>
              <a:gd name="connsiteY106" fmla="*/ 1732919 h 6858000"/>
              <a:gd name="connsiteX107" fmla="*/ 121605 w 1364418"/>
              <a:gd name="connsiteY107" fmla="*/ 1663540 h 6858000"/>
              <a:gd name="connsiteX108" fmla="*/ 120731 w 1364418"/>
              <a:gd name="connsiteY108" fmla="*/ 1615777 h 6858000"/>
              <a:gd name="connsiteX109" fmla="*/ 101526 w 1364418"/>
              <a:gd name="connsiteY109" fmla="*/ 1563678 h 6858000"/>
              <a:gd name="connsiteX110" fmla="*/ 114606 w 1364418"/>
              <a:gd name="connsiteY110" fmla="*/ 1519474 h 6858000"/>
              <a:gd name="connsiteX111" fmla="*/ 107348 w 1364418"/>
              <a:gd name="connsiteY111" fmla="*/ 1477995 h 6858000"/>
              <a:gd name="connsiteX112" fmla="*/ 93433 w 1364418"/>
              <a:gd name="connsiteY112" fmla="*/ 1373769 h 6858000"/>
              <a:gd name="connsiteX113" fmla="*/ 101740 w 1364418"/>
              <a:gd name="connsiteY113" fmla="*/ 1307086 h 6858000"/>
              <a:gd name="connsiteX114" fmla="*/ 102928 w 1364418"/>
              <a:gd name="connsiteY114" fmla="*/ 1189033 h 6858000"/>
              <a:gd name="connsiteX115" fmla="*/ 107613 w 1364418"/>
              <a:gd name="connsiteY115" fmla="*/ 1168288 h 6858000"/>
              <a:gd name="connsiteX116" fmla="*/ 99895 w 1364418"/>
              <a:gd name="connsiteY116" fmla="*/ 1142577 h 6858000"/>
              <a:gd name="connsiteX117" fmla="*/ 89201 w 1364418"/>
              <a:gd name="connsiteY117" fmla="*/ 1088484 h 6858000"/>
              <a:gd name="connsiteX118" fmla="*/ 77937 w 1364418"/>
              <a:gd name="connsiteY118" fmla="*/ 1016103 h 6858000"/>
              <a:gd name="connsiteX119" fmla="*/ 79393 w 1364418"/>
              <a:gd name="connsiteY119" fmla="*/ 954054 h 6858000"/>
              <a:gd name="connsiteX120" fmla="*/ 90309 w 1364418"/>
              <a:gd name="connsiteY120" fmla="*/ 921368 h 6858000"/>
              <a:gd name="connsiteX121" fmla="*/ 74258 w 1364418"/>
              <a:gd name="connsiteY121" fmla="*/ 896999 h 6858000"/>
              <a:gd name="connsiteX122" fmla="*/ 43666 w 1364418"/>
              <a:gd name="connsiteY122" fmla="*/ 821517 h 6858000"/>
              <a:gd name="connsiteX123" fmla="*/ 22616 w 1364418"/>
              <a:gd name="connsiteY123" fmla="*/ 751353 h 6858000"/>
              <a:gd name="connsiteX124" fmla="*/ 22174 w 1364418"/>
              <a:gd name="connsiteY124" fmla="*/ 721230 h 6858000"/>
              <a:gd name="connsiteX125" fmla="*/ 7845 w 1364418"/>
              <a:gd name="connsiteY125" fmla="*/ 681659 h 6858000"/>
              <a:gd name="connsiteX126" fmla="*/ 31306 w 1364418"/>
              <a:gd name="connsiteY126" fmla="*/ 619315 h 6858000"/>
              <a:gd name="connsiteX127" fmla="*/ 15184 w 1364418"/>
              <a:gd name="connsiteY127" fmla="*/ 585934 h 6858000"/>
              <a:gd name="connsiteX128" fmla="*/ 22258 w 1364418"/>
              <a:gd name="connsiteY128" fmla="*/ 538948 h 6858000"/>
              <a:gd name="connsiteX129" fmla="*/ 26166 w 1364418"/>
              <a:gd name="connsiteY129" fmla="*/ 525163 h 6858000"/>
              <a:gd name="connsiteX130" fmla="*/ 52290 w 1364418"/>
              <a:gd name="connsiteY130" fmla="*/ 446567 h 6858000"/>
              <a:gd name="connsiteX131" fmla="*/ 51538 w 1364418"/>
              <a:gd name="connsiteY131" fmla="*/ 393828 h 6858000"/>
              <a:gd name="connsiteX132" fmla="*/ 51368 w 1364418"/>
              <a:gd name="connsiteY132" fmla="*/ 353137 h 6858000"/>
              <a:gd name="connsiteX133" fmla="*/ 55970 w 1364418"/>
              <a:gd name="connsiteY133" fmla="*/ 321428 h 6858000"/>
              <a:gd name="connsiteX134" fmla="*/ 57061 w 1364418"/>
              <a:gd name="connsiteY134" fmla="*/ 275771 h 6858000"/>
              <a:gd name="connsiteX135" fmla="*/ 74088 w 1364418"/>
              <a:gd name="connsiteY135" fmla="*/ 212860 h 6858000"/>
              <a:gd name="connsiteX136" fmla="*/ 65798 w 1364418"/>
              <a:gd name="connsiteY136" fmla="*/ 144983 h 6858000"/>
              <a:gd name="connsiteX137" fmla="*/ 78082 w 1364418"/>
              <a:gd name="connsiteY137" fmla="*/ 55288 h 6858000"/>
              <a:gd name="connsiteX138" fmla="*/ 37636 w 1364418"/>
              <a:gd name="connsiteY138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251033 w 1364418"/>
              <a:gd name="connsiteY9" fmla="*/ 6492130 h 6858000"/>
              <a:gd name="connsiteX10" fmla="*/ 266720 w 1364418"/>
              <a:gd name="connsiteY10" fmla="*/ 6431610 h 6858000"/>
              <a:gd name="connsiteX11" fmla="*/ 310425 w 1364418"/>
              <a:gd name="connsiteY11" fmla="*/ 6379786 h 6858000"/>
              <a:gd name="connsiteX12" fmla="*/ 293648 w 1364418"/>
              <a:gd name="connsiteY12" fmla="*/ 6334727 h 6858000"/>
              <a:gd name="connsiteX13" fmla="*/ 271063 w 1364418"/>
              <a:gd name="connsiteY13" fmla="*/ 6313295 h 6858000"/>
              <a:gd name="connsiteX14" fmla="*/ 278227 w 1364418"/>
              <a:gd name="connsiteY14" fmla="*/ 6280046 h 6858000"/>
              <a:gd name="connsiteX15" fmla="*/ 281226 w 1364418"/>
              <a:gd name="connsiteY15" fmla="*/ 6272987 h 6858000"/>
              <a:gd name="connsiteX16" fmla="*/ 288000 w 1364418"/>
              <a:gd name="connsiteY16" fmla="*/ 6252834 h 6858000"/>
              <a:gd name="connsiteX17" fmla="*/ 265992 w 1364418"/>
              <a:gd name="connsiteY17" fmla="*/ 6202459 h 6858000"/>
              <a:gd name="connsiteX18" fmla="*/ 264790 w 1364418"/>
              <a:gd name="connsiteY18" fmla="*/ 6153037 h 6858000"/>
              <a:gd name="connsiteX19" fmla="*/ 280205 w 1364418"/>
              <a:gd name="connsiteY19" fmla="*/ 6078132 h 6858000"/>
              <a:gd name="connsiteX20" fmla="*/ 267592 w 1364418"/>
              <a:gd name="connsiteY20" fmla="*/ 6028119 h 6858000"/>
              <a:gd name="connsiteX21" fmla="*/ 252821 w 1364418"/>
              <a:gd name="connsiteY21" fmla="*/ 5926735 h 6858000"/>
              <a:gd name="connsiteX22" fmla="*/ 302333 w 1364418"/>
              <a:gd name="connsiteY22" fmla="*/ 5712857 h 6858000"/>
              <a:gd name="connsiteX23" fmla="*/ 332131 w 1364418"/>
              <a:gd name="connsiteY23" fmla="*/ 5660491 h 6858000"/>
              <a:gd name="connsiteX24" fmla="*/ 341254 w 1364418"/>
              <a:gd name="connsiteY24" fmla="*/ 5563435 h 6858000"/>
              <a:gd name="connsiteX25" fmla="*/ 368130 w 1364418"/>
              <a:gd name="connsiteY25" fmla="*/ 5437125 h 6858000"/>
              <a:gd name="connsiteX26" fmla="*/ 381698 w 1364418"/>
              <a:gd name="connsiteY26" fmla="*/ 5396260 h 6858000"/>
              <a:gd name="connsiteX27" fmla="*/ 397679 w 1364418"/>
              <a:gd name="connsiteY27" fmla="*/ 5330009 h 6858000"/>
              <a:gd name="connsiteX28" fmla="*/ 431172 w 1364418"/>
              <a:gd name="connsiteY28" fmla="*/ 5273739 h 6858000"/>
              <a:gd name="connsiteX29" fmla="*/ 440771 w 1364418"/>
              <a:gd name="connsiteY29" fmla="*/ 5241779 h 6858000"/>
              <a:gd name="connsiteX30" fmla="*/ 451997 w 1364418"/>
              <a:gd name="connsiteY30" fmla="*/ 5225268 h 6858000"/>
              <a:gd name="connsiteX31" fmla="*/ 453017 w 1364418"/>
              <a:gd name="connsiteY31" fmla="*/ 5217684 h 6858000"/>
              <a:gd name="connsiteX32" fmla="*/ 460358 w 1364418"/>
              <a:gd name="connsiteY32" fmla="*/ 5193377 h 6858000"/>
              <a:gd name="connsiteX33" fmla="*/ 463661 w 1364418"/>
              <a:gd name="connsiteY33" fmla="*/ 5179288 h 6858000"/>
              <a:gd name="connsiteX34" fmla="*/ 464645 w 1364418"/>
              <a:gd name="connsiteY34" fmla="*/ 5173621 h 6858000"/>
              <a:gd name="connsiteX35" fmla="*/ 460279 w 1364418"/>
              <a:gd name="connsiteY35" fmla="*/ 5159961 h 6858000"/>
              <a:gd name="connsiteX36" fmla="*/ 466956 w 1364418"/>
              <a:gd name="connsiteY36" fmla="*/ 5144295 h 6858000"/>
              <a:gd name="connsiteX37" fmla="*/ 463889 w 1364418"/>
              <a:gd name="connsiteY37" fmla="*/ 5125185 h 6858000"/>
              <a:gd name="connsiteX38" fmla="*/ 470719 w 1364418"/>
              <a:gd name="connsiteY38" fmla="*/ 5121884 h 6858000"/>
              <a:gd name="connsiteX39" fmla="*/ 477755 w 1364418"/>
              <a:gd name="connsiteY39" fmla="*/ 5067850 h 6858000"/>
              <a:gd name="connsiteX40" fmla="*/ 480486 w 1364418"/>
              <a:gd name="connsiteY40" fmla="*/ 5060861 h 6858000"/>
              <a:gd name="connsiteX41" fmla="*/ 477190 w 1364418"/>
              <a:gd name="connsiteY41" fmla="*/ 5034192 h 6858000"/>
              <a:gd name="connsiteX42" fmla="*/ 478744 w 1364418"/>
              <a:gd name="connsiteY42" fmla="*/ 4993030 h 6858000"/>
              <a:gd name="connsiteX43" fmla="*/ 485653 w 1364418"/>
              <a:gd name="connsiteY43" fmla="*/ 4946844 h 6858000"/>
              <a:gd name="connsiteX44" fmla="*/ 481509 w 1364418"/>
              <a:gd name="connsiteY44" fmla="*/ 4932692 h 6858000"/>
              <a:gd name="connsiteX45" fmla="*/ 496912 w 1364418"/>
              <a:gd name="connsiteY45" fmla="*/ 4858827 h 6858000"/>
              <a:gd name="connsiteX46" fmla="*/ 502815 w 1364418"/>
              <a:gd name="connsiteY46" fmla="*/ 4821170 h 6858000"/>
              <a:gd name="connsiteX47" fmla="*/ 507548 w 1364418"/>
              <a:gd name="connsiteY47" fmla="*/ 4780965 h 6858000"/>
              <a:gd name="connsiteX48" fmla="*/ 508841 w 1364418"/>
              <a:gd name="connsiteY48" fmla="*/ 4750867 h 6858000"/>
              <a:gd name="connsiteX49" fmla="*/ 506648 w 1364418"/>
              <a:gd name="connsiteY49" fmla="*/ 4690749 h 6858000"/>
              <a:gd name="connsiteX50" fmla="*/ 502128 w 1364418"/>
              <a:gd name="connsiteY50" fmla="*/ 4584173 h 6858000"/>
              <a:gd name="connsiteX51" fmla="*/ 497211 w 1364418"/>
              <a:gd name="connsiteY51" fmla="*/ 4444346 h 6858000"/>
              <a:gd name="connsiteX52" fmla="*/ 493776 w 1364418"/>
              <a:gd name="connsiteY52" fmla="*/ 4375228 h 6858000"/>
              <a:gd name="connsiteX53" fmla="*/ 474429 w 1364418"/>
              <a:gd name="connsiteY53" fmla="*/ 4214165 h 6858000"/>
              <a:gd name="connsiteX54" fmla="*/ 478502 w 1364418"/>
              <a:gd name="connsiteY54" fmla="*/ 4090296 h 6858000"/>
              <a:gd name="connsiteX55" fmla="*/ 463758 w 1364418"/>
              <a:gd name="connsiteY55" fmla="*/ 4033999 h 6858000"/>
              <a:gd name="connsiteX56" fmla="*/ 464907 w 1364418"/>
              <a:gd name="connsiteY56" fmla="*/ 4031933 h 6858000"/>
              <a:gd name="connsiteX57" fmla="*/ 463483 w 1364418"/>
              <a:gd name="connsiteY57" fmla="*/ 4013953 h 6858000"/>
              <a:gd name="connsiteX58" fmla="*/ 449778 w 1364418"/>
              <a:gd name="connsiteY58" fmla="*/ 3974753 h 6858000"/>
              <a:gd name="connsiteX59" fmla="*/ 451376 w 1364418"/>
              <a:gd name="connsiteY59" fmla="*/ 3969950 h 6858000"/>
              <a:gd name="connsiteX60" fmla="*/ 444798 w 1364418"/>
              <a:gd name="connsiteY60" fmla="*/ 3933779 h 6858000"/>
              <a:gd name="connsiteX61" fmla="*/ 446129 w 1364418"/>
              <a:gd name="connsiteY61" fmla="*/ 3933093 h 6858000"/>
              <a:gd name="connsiteX62" fmla="*/ 450483 w 1364418"/>
              <a:gd name="connsiteY62" fmla="*/ 3922082 h 6858000"/>
              <a:gd name="connsiteX63" fmla="*/ 455561 w 1364418"/>
              <a:gd name="connsiteY63" fmla="*/ 3901461 h 6858000"/>
              <a:gd name="connsiteX64" fmla="*/ 478155 w 1364418"/>
              <a:gd name="connsiteY64" fmla="*/ 3813873 h 6858000"/>
              <a:gd name="connsiteX65" fmla="*/ 477580 w 1364418"/>
              <a:gd name="connsiteY65" fmla="*/ 3806161 h 6858000"/>
              <a:gd name="connsiteX66" fmla="*/ 477887 w 1364418"/>
              <a:gd name="connsiteY66" fmla="*/ 3805957 h 6858000"/>
              <a:gd name="connsiteX67" fmla="*/ 477914 w 1364418"/>
              <a:gd name="connsiteY67" fmla="*/ 3797724 h 6858000"/>
              <a:gd name="connsiteX68" fmla="*/ 476529 w 1364418"/>
              <a:gd name="connsiteY68" fmla="*/ 3792098 h 6858000"/>
              <a:gd name="connsiteX69" fmla="*/ 475413 w 1364418"/>
              <a:gd name="connsiteY69" fmla="*/ 3777135 h 6858000"/>
              <a:gd name="connsiteX70" fmla="*/ 477146 w 1364418"/>
              <a:gd name="connsiteY70" fmla="*/ 3771656 h 6858000"/>
              <a:gd name="connsiteX71" fmla="*/ 480889 w 1364418"/>
              <a:gd name="connsiteY71" fmla="*/ 3769007 h 6858000"/>
              <a:gd name="connsiteX72" fmla="*/ 480355 w 1364418"/>
              <a:gd name="connsiteY72" fmla="*/ 3767709 h 6858000"/>
              <a:gd name="connsiteX73" fmla="*/ 489051 w 1364418"/>
              <a:gd name="connsiteY73" fmla="*/ 3738082 h 6858000"/>
              <a:gd name="connsiteX74" fmla="*/ 496397 w 1364418"/>
              <a:gd name="connsiteY74" fmla="*/ 3673397 h 6858000"/>
              <a:gd name="connsiteX75" fmla="*/ 495693 w 1364418"/>
              <a:gd name="connsiteY75" fmla="*/ 3637109 h 6858000"/>
              <a:gd name="connsiteX76" fmla="*/ 499136 w 1364418"/>
              <a:gd name="connsiteY76" fmla="*/ 3536883 h 6858000"/>
              <a:gd name="connsiteX77" fmla="*/ 506674 w 1364418"/>
              <a:gd name="connsiteY77" fmla="*/ 3435652 h 6858000"/>
              <a:gd name="connsiteX78" fmla="*/ 508345 w 1364418"/>
              <a:gd name="connsiteY78" fmla="*/ 3307769 h 6858000"/>
              <a:gd name="connsiteX79" fmla="*/ 525908 w 1364418"/>
              <a:gd name="connsiteY79" fmla="*/ 3250522 h 6858000"/>
              <a:gd name="connsiteX80" fmla="*/ 526333 w 1364418"/>
              <a:gd name="connsiteY80" fmla="*/ 3229163 h 6858000"/>
              <a:gd name="connsiteX81" fmla="*/ 528156 w 1364418"/>
              <a:gd name="connsiteY81" fmla="*/ 3217217 h 6858000"/>
              <a:gd name="connsiteX82" fmla="*/ 514991 w 1364418"/>
              <a:gd name="connsiteY82" fmla="*/ 3183755 h 6858000"/>
              <a:gd name="connsiteX83" fmla="*/ 515492 w 1364418"/>
              <a:gd name="connsiteY83" fmla="*/ 3178642 h 6858000"/>
              <a:gd name="connsiteX84" fmla="*/ 503092 w 1364418"/>
              <a:gd name="connsiteY84" fmla="*/ 3158586 h 6858000"/>
              <a:gd name="connsiteX85" fmla="*/ 488277 w 1364418"/>
              <a:gd name="connsiteY85" fmla="*/ 3129034 h 6858000"/>
              <a:gd name="connsiteX86" fmla="*/ 488942 w 1364418"/>
              <a:gd name="connsiteY86" fmla="*/ 3126682 h 6858000"/>
              <a:gd name="connsiteX87" fmla="*/ 479810 w 1364418"/>
              <a:gd name="connsiteY87" fmla="*/ 3114519 h 6858000"/>
              <a:gd name="connsiteX88" fmla="*/ 466419 w 1364418"/>
              <a:gd name="connsiteY88" fmla="*/ 3106272 h 6858000"/>
              <a:gd name="connsiteX89" fmla="*/ 439149 w 1364418"/>
              <a:gd name="connsiteY89" fmla="*/ 2958185 h 6858000"/>
              <a:gd name="connsiteX90" fmla="*/ 381763 w 1364418"/>
              <a:gd name="connsiteY90" fmla="*/ 2762989 h 6858000"/>
              <a:gd name="connsiteX91" fmla="*/ 330681 w 1364418"/>
              <a:gd name="connsiteY91" fmla="*/ 2554718 h 6858000"/>
              <a:gd name="connsiteX92" fmla="*/ 310775 w 1364418"/>
              <a:gd name="connsiteY92" fmla="*/ 2485734 h 6858000"/>
              <a:gd name="connsiteX93" fmla="*/ 301498 w 1364418"/>
              <a:gd name="connsiteY93" fmla="*/ 2447068 h 6858000"/>
              <a:gd name="connsiteX94" fmla="*/ 288459 w 1364418"/>
              <a:gd name="connsiteY94" fmla="*/ 2425819 h 6858000"/>
              <a:gd name="connsiteX95" fmla="*/ 294458 w 1364418"/>
              <a:gd name="connsiteY95" fmla="*/ 2402874 h 6858000"/>
              <a:gd name="connsiteX96" fmla="*/ 297070 w 1364418"/>
              <a:gd name="connsiteY96" fmla="*/ 2381443 h 6858000"/>
              <a:gd name="connsiteX97" fmla="*/ 273399 w 1364418"/>
              <a:gd name="connsiteY97" fmla="*/ 2261920 h 6858000"/>
              <a:gd name="connsiteX98" fmla="*/ 263286 w 1364418"/>
              <a:gd name="connsiteY98" fmla="*/ 2195378 h 6858000"/>
              <a:gd name="connsiteX99" fmla="*/ 247503 w 1364418"/>
              <a:gd name="connsiteY99" fmla="*/ 2155135 h 6858000"/>
              <a:gd name="connsiteX100" fmla="*/ 244961 w 1364418"/>
              <a:gd name="connsiteY100" fmla="*/ 2118008 h 6858000"/>
              <a:gd name="connsiteX101" fmla="*/ 245954 w 1364418"/>
              <a:gd name="connsiteY101" fmla="*/ 2050531 h 6858000"/>
              <a:gd name="connsiteX102" fmla="*/ 237760 w 1364418"/>
              <a:gd name="connsiteY102" fmla="*/ 1963269 h 6858000"/>
              <a:gd name="connsiteX103" fmla="*/ 218938 w 1364418"/>
              <a:gd name="connsiteY103" fmla="*/ 1906352 h 6858000"/>
              <a:gd name="connsiteX104" fmla="*/ 195495 w 1364418"/>
              <a:gd name="connsiteY104" fmla="*/ 1861531 h 6858000"/>
              <a:gd name="connsiteX105" fmla="*/ 149294 w 1364418"/>
              <a:gd name="connsiteY105" fmla="*/ 1732919 h 6858000"/>
              <a:gd name="connsiteX106" fmla="*/ 121605 w 1364418"/>
              <a:gd name="connsiteY106" fmla="*/ 1663540 h 6858000"/>
              <a:gd name="connsiteX107" fmla="*/ 120731 w 1364418"/>
              <a:gd name="connsiteY107" fmla="*/ 1615777 h 6858000"/>
              <a:gd name="connsiteX108" fmla="*/ 101526 w 1364418"/>
              <a:gd name="connsiteY108" fmla="*/ 1563678 h 6858000"/>
              <a:gd name="connsiteX109" fmla="*/ 114606 w 1364418"/>
              <a:gd name="connsiteY109" fmla="*/ 1519474 h 6858000"/>
              <a:gd name="connsiteX110" fmla="*/ 107348 w 1364418"/>
              <a:gd name="connsiteY110" fmla="*/ 1477995 h 6858000"/>
              <a:gd name="connsiteX111" fmla="*/ 93433 w 1364418"/>
              <a:gd name="connsiteY111" fmla="*/ 1373769 h 6858000"/>
              <a:gd name="connsiteX112" fmla="*/ 101740 w 1364418"/>
              <a:gd name="connsiteY112" fmla="*/ 1307086 h 6858000"/>
              <a:gd name="connsiteX113" fmla="*/ 102928 w 1364418"/>
              <a:gd name="connsiteY113" fmla="*/ 1189033 h 6858000"/>
              <a:gd name="connsiteX114" fmla="*/ 107613 w 1364418"/>
              <a:gd name="connsiteY114" fmla="*/ 1168288 h 6858000"/>
              <a:gd name="connsiteX115" fmla="*/ 99895 w 1364418"/>
              <a:gd name="connsiteY115" fmla="*/ 1142577 h 6858000"/>
              <a:gd name="connsiteX116" fmla="*/ 89201 w 1364418"/>
              <a:gd name="connsiteY116" fmla="*/ 1088484 h 6858000"/>
              <a:gd name="connsiteX117" fmla="*/ 77937 w 1364418"/>
              <a:gd name="connsiteY117" fmla="*/ 1016103 h 6858000"/>
              <a:gd name="connsiteX118" fmla="*/ 79393 w 1364418"/>
              <a:gd name="connsiteY118" fmla="*/ 954054 h 6858000"/>
              <a:gd name="connsiteX119" fmla="*/ 90309 w 1364418"/>
              <a:gd name="connsiteY119" fmla="*/ 921368 h 6858000"/>
              <a:gd name="connsiteX120" fmla="*/ 74258 w 1364418"/>
              <a:gd name="connsiteY120" fmla="*/ 896999 h 6858000"/>
              <a:gd name="connsiteX121" fmla="*/ 43666 w 1364418"/>
              <a:gd name="connsiteY121" fmla="*/ 821517 h 6858000"/>
              <a:gd name="connsiteX122" fmla="*/ 22616 w 1364418"/>
              <a:gd name="connsiteY122" fmla="*/ 751353 h 6858000"/>
              <a:gd name="connsiteX123" fmla="*/ 22174 w 1364418"/>
              <a:gd name="connsiteY123" fmla="*/ 721230 h 6858000"/>
              <a:gd name="connsiteX124" fmla="*/ 7845 w 1364418"/>
              <a:gd name="connsiteY124" fmla="*/ 681659 h 6858000"/>
              <a:gd name="connsiteX125" fmla="*/ 31306 w 1364418"/>
              <a:gd name="connsiteY125" fmla="*/ 619315 h 6858000"/>
              <a:gd name="connsiteX126" fmla="*/ 15184 w 1364418"/>
              <a:gd name="connsiteY126" fmla="*/ 585934 h 6858000"/>
              <a:gd name="connsiteX127" fmla="*/ 22258 w 1364418"/>
              <a:gd name="connsiteY127" fmla="*/ 538948 h 6858000"/>
              <a:gd name="connsiteX128" fmla="*/ 26166 w 1364418"/>
              <a:gd name="connsiteY128" fmla="*/ 525163 h 6858000"/>
              <a:gd name="connsiteX129" fmla="*/ 52290 w 1364418"/>
              <a:gd name="connsiteY129" fmla="*/ 446567 h 6858000"/>
              <a:gd name="connsiteX130" fmla="*/ 51538 w 1364418"/>
              <a:gd name="connsiteY130" fmla="*/ 393828 h 6858000"/>
              <a:gd name="connsiteX131" fmla="*/ 51368 w 1364418"/>
              <a:gd name="connsiteY131" fmla="*/ 353137 h 6858000"/>
              <a:gd name="connsiteX132" fmla="*/ 55970 w 1364418"/>
              <a:gd name="connsiteY132" fmla="*/ 321428 h 6858000"/>
              <a:gd name="connsiteX133" fmla="*/ 57061 w 1364418"/>
              <a:gd name="connsiteY133" fmla="*/ 275771 h 6858000"/>
              <a:gd name="connsiteX134" fmla="*/ 74088 w 1364418"/>
              <a:gd name="connsiteY134" fmla="*/ 212860 h 6858000"/>
              <a:gd name="connsiteX135" fmla="*/ 65798 w 1364418"/>
              <a:gd name="connsiteY135" fmla="*/ 144983 h 6858000"/>
              <a:gd name="connsiteX136" fmla="*/ 78082 w 1364418"/>
              <a:gd name="connsiteY136" fmla="*/ 55288 h 6858000"/>
              <a:gd name="connsiteX137" fmla="*/ 37636 w 1364418"/>
              <a:gd name="connsiteY137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51033 w 1364418"/>
              <a:gd name="connsiteY8" fmla="*/ 6492130 h 6858000"/>
              <a:gd name="connsiteX9" fmla="*/ 266720 w 1364418"/>
              <a:gd name="connsiteY9" fmla="*/ 6431610 h 6858000"/>
              <a:gd name="connsiteX10" fmla="*/ 310425 w 1364418"/>
              <a:gd name="connsiteY10" fmla="*/ 6379786 h 6858000"/>
              <a:gd name="connsiteX11" fmla="*/ 293648 w 1364418"/>
              <a:gd name="connsiteY11" fmla="*/ 6334727 h 6858000"/>
              <a:gd name="connsiteX12" fmla="*/ 271063 w 1364418"/>
              <a:gd name="connsiteY12" fmla="*/ 6313295 h 6858000"/>
              <a:gd name="connsiteX13" fmla="*/ 278227 w 1364418"/>
              <a:gd name="connsiteY13" fmla="*/ 6280046 h 6858000"/>
              <a:gd name="connsiteX14" fmla="*/ 281226 w 1364418"/>
              <a:gd name="connsiteY14" fmla="*/ 6272987 h 6858000"/>
              <a:gd name="connsiteX15" fmla="*/ 288000 w 1364418"/>
              <a:gd name="connsiteY15" fmla="*/ 6252834 h 6858000"/>
              <a:gd name="connsiteX16" fmla="*/ 265992 w 1364418"/>
              <a:gd name="connsiteY16" fmla="*/ 6202459 h 6858000"/>
              <a:gd name="connsiteX17" fmla="*/ 264790 w 1364418"/>
              <a:gd name="connsiteY17" fmla="*/ 6153037 h 6858000"/>
              <a:gd name="connsiteX18" fmla="*/ 280205 w 1364418"/>
              <a:gd name="connsiteY18" fmla="*/ 6078132 h 6858000"/>
              <a:gd name="connsiteX19" fmla="*/ 267592 w 1364418"/>
              <a:gd name="connsiteY19" fmla="*/ 6028119 h 6858000"/>
              <a:gd name="connsiteX20" fmla="*/ 252821 w 1364418"/>
              <a:gd name="connsiteY20" fmla="*/ 5926735 h 6858000"/>
              <a:gd name="connsiteX21" fmla="*/ 302333 w 1364418"/>
              <a:gd name="connsiteY21" fmla="*/ 5712857 h 6858000"/>
              <a:gd name="connsiteX22" fmla="*/ 332131 w 1364418"/>
              <a:gd name="connsiteY22" fmla="*/ 5660491 h 6858000"/>
              <a:gd name="connsiteX23" fmla="*/ 341254 w 1364418"/>
              <a:gd name="connsiteY23" fmla="*/ 5563435 h 6858000"/>
              <a:gd name="connsiteX24" fmla="*/ 368130 w 1364418"/>
              <a:gd name="connsiteY24" fmla="*/ 5437125 h 6858000"/>
              <a:gd name="connsiteX25" fmla="*/ 381698 w 1364418"/>
              <a:gd name="connsiteY25" fmla="*/ 5396260 h 6858000"/>
              <a:gd name="connsiteX26" fmla="*/ 397679 w 1364418"/>
              <a:gd name="connsiteY26" fmla="*/ 5330009 h 6858000"/>
              <a:gd name="connsiteX27" fmla="*/ 431172 w 1364418"/>
              <a:gd name="connsiteY27" fmla="*/ 5273739 h 6858000"/>
              <a:gd name="connsiteX28" fmla="*/ 440771 w 1364418"/>
              <a:gd name="connsiteY28" fmla="*/ 5241779 h 6858000"/>
              <a:gd name="connsiteX29" fmla="*/ 451997 w 1364418"/>
              <a:gd name="connsiteY29" fmla="*/ 5225268 h 6858000"/>
              <a:gd name="connsiteX30" fmla="*/ 453017 w 1364418"/>
              <a:gd name="connsiteY30" fmla="*/ 5217684 h 6858000"/>
              <a:gd name="connsiteX31" fmla="*/ 460358 w 1364418"/>
              <a:gd name="connsiteY31" fmla="*/ 5193377 h 6858000"/>
              <a:gd name="connsiteX32" fmla="*/ 463661 w 1364418"/>
              <a:gd name="connsiteY32" fmla="*/ 5179288 h 6858000"/>
              <a:gd name="connsiteX33" fmla="*/ 464645 w 1364418"/>
              <a:gd name="connsiteY33" fmla="*/ 5173621 h 6858000"/>
              <a:gd name="connsiteX34" fmla="*/ 460279 w 1364418"/>
              <a:gd name="connsiteY34" fmla="*/ 5159961 h 6858000"/>
              <a:gd name="connsiteX35" fmla="*/ 466956 w 1364418"/>
              <a:gd name="connsiteY35" fmla="*/ 5144295 h 6858000"/>
              <a:gd name="connsiteX36" fmla="*/ 463889 w 1364418"/>
              <a:gd name="connsiteY36" fmla="*/ 5125185 h 6858000"/>
              <a:gd name="connsiteX37" fmla="*/ 470719 w 1364418"/>
              <a:gd name="connsiteY37" fmla="*/ 5121884 h 6858000"/>
              <a:gd name="connsiteX38" fmla="*/ 477755 w 1364418"/>
              <a:gd name="connsiteY38" fmla="*/ 5067850 h 6858000"/>
              <a:gd name="connsiteX39" fmla="*/ 480486 w 1364418"/>
              <a:gd name="connsiteY39" fmla="*/ 5060861 h 6858000"/>
              <a:gd name="connsiteX40" fmla="*/ 477190 w 1364418"/>
              <a:gd name="connsiteY40" fmla="*/ 5034192 h 6858000"/>
              <a:gd name="connsiteX41" fmla="*/ 478744 w 1364418"/>
              <a:gd name="connsiteY41" fmla="*/ 4993030 h 6858000"/>
              <a:gd name="connsiteX42" fmla="*/ 485653 w 1364418"/>
              <a:gd name="connsiteY42" fmla="*/ 4946844 h 6858000"/>
              <a:gd name="connsiteX43" fmla="*/ 481509 w 1364418"/>
              <a:gd name="connsiteY43" fmla="*/ 4932692 h 6858000"/>
              <a:gd name="connsiteX44" fmla="*/ 496912 w 1364418"/>
              <a:gd name="connsiteY44" fmla="*/ 4858827 h 6858000"/>
              <a:gd name="connsiteX45" fmla="*/ 502815 w 1364418"/>
              <a:gd name="connsiteY45" fmla="*/ 4821170 h 6858000"/>
              <a:gd name="connsiteX46" fmla="*/ 507548 w 1364418"/>
              <a:gd name="connsiteY46" fmla="*/ 4780965 h 6858000"/>
              <a:gd name="connsiteX47" fmla="*/ 508841 w 1364418"/>
              <a:gd name="connsiteY47" fmla="*/ 4750867 h 6858000"/>
              <a:gd name="connsiteX48" fmla="*/ 506648 w 1364418"/>
              <a:gd name="connsiteY48" fmla="*/ 4690749 h 6858000"/>
              <a:gd name="connsiteX49" fmla="*/ 502128 w 1364418"/>
              <a:gd name="connsiteY49" fmla="*/ 4584173 h 6858000"/>
              <a:gd name="connsiteX50" fmla="*/ 497211 w 1364418"/>
              <a:gd name="connsiteY50" fmla="*/ 4444346 h 6858000"/>
              <a:gd name="connsiteX51" fmla="*/ 493776 w 1364418"/>
              <a:gd name="connsiteY51" fmla="*/ 4375228 h 6858000"/>
              <a:gd name="connsiteX52" fmla="*/ 474429 w 1364418"/>
              <a:gd name="connsiteY52" fmla="*/ 4214165 h 6858000"/>
              <a:gd name="connsiteX53" fmla="*/ 478502 w 1364418"/>
              <a:gd name="connsiteY53" fmla="*/ 4090296 h 6858000"/>
              <a:gd name="connsiteX54" fmla="*/ 463758 w 1364418"/>
              <a:gd name="connsiteY54" fmla="*/ 4033999 h 6858000"/>
              <a:gd name="connsiteX55" fmla="*/ 464907 w 1364418"/>
              <a:gd name="connsiteY55" fmla="*/ 4031933 h 6858000"/>
              <a:gd name="connsiteX56" fmla="*/ 463483 w 1364418"/>
              <a:gd name="connsiteY56" fmla="*/ 4013953 h 6858000"/>
              <a:gd name="connsiteX57" fmla="*/ 449778 w 1364418"/>
              <a:gd name="connsiteY57" fmla="*/ 3974753 h 6858000"/>
              <a:gd name="connsiteX58" fmla="*/ 451376 w 1364418"/>
              <a:gd name="connsiteY58" fmla="*/ 3969950 h 6858000"/>
              <a:gd name="connsiteX59" fmla="*/ 444798 w 1364418"/>
              <a:gd name="connsiteY59" fmla="*/ 3933779 h 6858000"/>
              <a:gd name="connsiteX60" fmla="*/ 446129 w 1364418"/>
              <a:gd name="connsiteY60" fmla="*/ 3933093 h 6858000"/>
              <a:gd name="connsiteX61" fmla="*/ 450483 w 1364418"/>
              <a:gd name="connsiteY61" fmla="*/ 3922082 h 6858000"/>
              <a:gd name="connsiteX62" fmla="*/ 455561 w 1364418"/>
              <a:gd name="connsiteY62" fmla="*/ 3901461 h 6858000"/>
              <a:gd name="connsiteX63" fmla="*/ 478155 w 1364418"/>
              <a:gd name="connsiteY63" fmla="*/ 3813873 h 6858000"/>
              <a:gd name="connsiteX64" fmla="*/ 477580 w 1364418"/>
              <a:gd name="connsiteY64" fmla="*/ 3806161 h 6858000"/>
              <a:gd name="connsiteX65" fmla="*/ 477887 w 1364418"/>
              <a:gd name="connsiteY65" fmla="*/ 3805957 h 6858000"/>
              <a:gd name="connsiteX66" fmla="*/ 477914 w 1364418"/>
              <a:gd name="connsiteY66" fmla="*/ 3797724 h 6858000"/>
              <a:gd name="connsiteX67" fmla="*/ 476529 w 1364418"/>
              <a:gd name="connsiteY67" fmla="*/ 3792098 h 6858000"/>
              <a:gd name="connsiteX68" fmla="*/ 475413 w 1364418"/>
              <a:gd name="connsiteY68" fmla="*/ 3777135 h 6858000"/>
              <a:gd name="connsiteX69" fmla="*/ 477146 w 1364418"/>
              <a:gd name="connsiteY69" fmla="*/ 3771656 h 6858000"/>
              <a:gd name="connsiteX70" fmla="*/ 480889 w 1364418"/>
              <a:gd name="connsiteY70" fmla="*/ 3769007 h 6858000"/>
              <a:gd name="connsiteX71" fmla="*/ 480355 w 1364418"/>
              <a:gd name="connsiteY71" fmla="*/ 3767709 h 6858000"/>
              <a:gd name="connsiteX72" fmla="*/ 489051 w 1364418"/>
              <a:gd name="connsiteY72" fmla="*/ 3738082 h 6858000"/>
              <a:gd name="connsiteX73" fmla="*/ 496397 w 1364418"/>
              <a:gd name="connsiteY73" fmla="*/ 3673397 h 6858000"/>
              <a:gd name="connsiteX74" fmla="*/ 495693 w 1364418"/>
              <a:gd name="connsiteY74" fmla="*/ 3637109 h 6858000"/>
              <a:gd name="connsiteX75" fmla="*/ 499136 w 1364418"/>
              <a:gd name="connsiteY75" fmla="*/ 3536883 h 6858000"/>
              <a:gd name="connsiteX76" fmla="*/ 506674 w 1364418"/>
              <a:gd name="connsiteY76" fmla="*/ 3435652 h 6858000"/>
              <a:gd name="connsiteX77" fmla="*/ 508345 w 1364418"/>
              <a:gd name="connsiteY77" fmla="*/ 3307769 h 6858000"/>
              <a:gd name="connsiteX78" fmla="*/ 525908 w 1364418"/>
              <a:gd name="connsiteY78" fmla="*/ 3250522 h 6858000"/>
              <a:gd name="connsiteX79" fmla="*/ 526333 w 1364418"/>
              <a:gd name="connsiteY79" fmla="*/ 3229163 h 6858000"/>
              <a:gd name="connsiteX80" fmla="*/ 528156 w 1364418"/>
              <a:gd name="connsiteY80" fmla="*/ 3217217 h 6858000"/>
              <a:gd name="connsiteX81" fmla="*/ 514991 w 1364418"/>
              <a:gd name="connsiteY81" fmla="*/ 3183755 h 6858000"/>
              <a:gd name="connsiteX82" fmla="*/ 515492 w 1364418"/>
              <a:gd name="connsiteY82" fmla="*/ 3178642 h 6858000"/>
              <a:gd name="connsiteX83" fmla="*/ 503092 w 1364418"/>
              <a:gd name="connsiteY83" fmla="*/ 3158586 h 6858000"/>
              <a:gd name="connsiteX84" fmla="*/ 488277 w 1364418"/>
              <a:gd name="connsiteY84" fmla="*/ 3129034 h 6858000"/>
              <a:gd name="connsiteX85" fmla="*/ 488942 w 1364418"/>
              <a:gd name="connsiteY85" fmla="*/ 3126682 h 6858000"/>
              <a:gd name="connsiteX86" fmla="*/ 479810 w 1364418"/>
              <a:gd name="connsiteY86" fmla="*/ 3114519 h 6858000"/>
              <a:gd name="connsiteX87" fmla="*/ 466419 w 1364418"/>
              <a:gd name="connsiteY87" fmla="*/ 3106272 h 6858000"/>
              <a:gd name="connsiteX88" fmla="*/ 439149 w 1364418"/>
              <a:gd name="connsiteY88" fmla="*/ 2958185 h 6858000"/>
              <a:gd name="connsiteX89" fmla="*/ 381763 w 1364418"/>
              <a:gd name="connsiteY89" fmla="*/ 2762989 h 6858000"/>
              <a:gd name="connsiteX90" fmla="*/ 330681 w 1364418"/>
              <a:gd name="connsiteY90" fmla="*/ 2554718 h 6858000"/>
              <a:gd name="connsiteX91" fmla="*/ 310775 w 1364418"/>
              <a:gd name="connsiteY91" fmla="*/ 2485734 h 6858000"/>
              <a:gd name="connsiteX92" fmla="*/ 301498 w 1364418"/>
              <a:gd name="connsiteY92" fmla="*/ 2447068 h 6858000"/>
              <a:gd name="connsiteX93" fmla="*/ 288459 w 1364418"/>
              <a:gd name="connsiteY93" fmla="*/ 2425819 h 6858000"/>
              <a:gd name="connsiteX94" fmla="*/ 294458 w 1364418"/>
              <a:gd name="connsiteY94" fmla="*/ 2402874 h 6858000"/>
              <a:gd name="connsiteX95" fmla="*/ 297070 w 1364418"/>
              <a:gd name="connsiteY95" fmla="*/ 2381443 h 6858000"/>
              <a:gd name="connsiteX96" fmla="*/ 273399 w 1364418"/>
              <a:gd name="connsiteY96" fmla="*/ 2261920 h 6858000"/>
              <a:gd name="connsiteX97" fmla="*/ 263286 w 1364418"/>
              <a:gd name="connsiteY97" fmla="*/ 2195378 h 6858000"/>
              <a:gd name="connsiteX98" fmla="*/ 247503 w 1364418"/>
              <a:gd name="connsiteY98" fmla="*/ 2155135 h 6858000"/>
              <a:gd name="connsiteX99" fmla="*/ 244961 w 1364418"/>
              <a:gd name="connsiteY99" fmla="*/ 2118008 h 6858000"/>
              <a:gd name="connsiteX100" fmla="*/ 245954 w 1364418"/>
              <a:gd name="connsiteY100" fmla="*/ 2050531 h 6858000"/>
              <a:gd name="connsiteX101" fmla="*/ 237760 w 1364418"/>
              <a:gd name="connsiteY101" fmla="*/ 1963269 h 6858000"/>
              <a:gd name="connsiteX102" fmla="*/ 218938 w 1364418"/>
              <a:gd name="connsiteY102" fmla="*/ 1906352 h 6858000"/>
              <a:gd name="connsiteX103" fmla="*/ 195495 w 1364418"/>
              <a:gd name="connsiteY103" fmla="*/ 1861531 h 6858000"/>
              <a:gd name="connsiteX104" fmla="*/ 149294 w 1364418"/>
              <a:gd name="connsiteY104" fmla="*/ 1732919 h 6858000"/>
              <a:gd name="connsiteX105" fmla="*/ 121605 w 1364418"/>
              <a:gd name="connsiteY105" fmla="*/ 1663540 h 6858000"/>
              <a:gd name="connsiteX106" fmla="*/ 120731 w 1364418"/>
              <a:gd name="connsiteY106" fmla="*/ 1615777 h 6858000"/>
              <a:gd name="connsiteX107" fmla="*/ 101526 w 1364418"/>
              <a:gd name="connsiteY107" fmla="*/ 1563678 h 6858000"/>
              <a:gd name="connsiteX108" fmla="*/ 114606 w 1364418"/>
              <a:gd name="connsiteY108" fmla="*/ 1519474 h 6858000"/>
              <a:gd name="connsiteX109" fmla="*/ 107348 w 1364418"/>
              <a:gd name="connsiteY109" fmla="*/ 1477995 h 6858000"/>
              <a:gd name="connsiteX110" fmla="*/ 93433 w 1364418"/>
              <a:gd name="connsiteY110" fmla="*/ 1373769 h 6858000"/>
              <a:gd name="connsiteX111" fmla="*/ 101740 w 1364418"/>
              <a:gd name="connsiteY111" fmla="*/ 1307086 h 6858000"/>
              <a:gd name="connsiteX112" fmla="*/ 102928 w 1364418"/>
              <a:gd name="connsiteY112" fmla="*/ 1189033 h 6858000"/>
              <a:gd name="connsiteX113" fmla="*/ 107613 w 1364418"/>
              <a:gd name="connsiteY113" fmla="*/ 1168288 h 6858000"/>
              <a:gd name="connsiteX114" fmla="*/ 99895 w 1364418"/>
              <a:gd name="connsiteY114" fmla="*/ 1142577 h 6858000"/>
              <a:gd name="connsiteX115" fmla="*/ 89201 w 1364418"/>
              <a:gd name="connsiteY115" fmla="*/ 1088484 h 6858000"/>
              <a:gd name="connsiteX116" fmla="*/ 77937 w 1364418"/>
              <a:gd name="connsiteY116" fmla="*/ 1016103 h 6858000"/>
              <a:gd name="connsiteX117" fmla="*/ 79393 w 1364418"/>
              <a:gd name="connsiteY117" fmla="*/ 954054 h 6858000"/>
              <a:gd name="connsiteX118" fmla="*/ 90309 w 1364418"/>
              <a:gd name="connsiteY118" fmla="*/ 921368 h 6858000"/>
              <a:gd name="connsiteX119" fmla="*/ 74258 w 1364418"/>
              <a:gd name="connsiteY119" fmla="*/ 896999 h 6858000"/>
              <a:gd name="connsiteX120" fmla="*/ 43666 w 1364418"/>
              <a:gd name="connsiteY120" fmla="*/ 821517 h 6858000"/>
              <a:gd name="connsiteX121" fmla="*/ 22616 w 1364418"/>
              <a:gd name="connsiteY121" fmla="*/ 751353 h 6858000"/>
              <a:gd name="connsiteX122" fmla="*/ 22174 w 1364418"/>
              <a:gd name="connsiteY122" fmla="*/ 721230 h 6858000"/>
              <a:gd name="connsiteX123" fmla="*/ 7845 w 1364418"/>
              <a:gd name="connsiteY123" fmla="*/ 681659 h 6858000"/>
              <a:gd name="connsiteX124" fmla="*/ 31306 w 1364418"/>
              <a:gd name="connsiteY124" fmla="*/ 619315 h 6858000"/>
              <a:gd name="connsiteX125" fmla="*/ 15184 w 1364418"/>
              <a:gd name="connsiteY125" fmla="*/ 585934 h 6858000"/>
              <a:gd name="connsiteX126" fmla="*/ 22258 w 1364418"/>
              <a:gd name="connsiteY126" fmla="*/ 538948 h 6858000"/>
              <a:gd name="connsiteX127" fmla="*/ 26166 w 1364418"/>
              <a:gd name="connsiteY127" fmla="*/ 525163 h 6858000"/>
              <a:gd name="connsiteX128" fmla="*/ 52290 w 1364418"/>
              <a:gd name="connsiteY128" fmla="*/ 446567 h 6858000"/>
              <a:gd name="connsiteX129" fmla="*/ 51538 w 1364418"/>
              <a:gd name="connsiteY129" fmla="*/ 393828 h 6858000"/>
              <a:gd name="connsiteX130" fmla="*/ 51368 w 1364418"/>
              <a:gd name="connsiteY130" fmla="*/ 353137 h 6858000"/>
              <a:gd name="connsiteX131" fmla="*/ 55970 w 1364418"/>
              <a:gd name="connsiteY131" fmla="*/ 321428 h 6858000"/>
              <a:gd name="connsiteX132" fmla="*/ 57061 w 1364418"/>
              <a:gd name="connsiteY132" fmla="*/ 275771 h 6858000"/>
              <a:gd name="connsiteX133" fmla="*/ 74088 w 1364418"/>
              <a:gd name="connsiteY133" fmla="*/ 212860 h 6858000"/>
              <a:gd name="connsiteX134" fmla="*/ 65798 w 1364418"/>
              <a:gd name="connsiteY134" fmla="*/ 144983 h 6858000"/>
              <a:gd name="connsiteX135" fmla="*/ 78082 w 1364418"/>
              <a:gd name="connsiteY135" fmla="*/ 55288 h 6858000"/>
              <a:gd name="connsiteX136" fmla="*/ 37636 w 1364418"/>
              <a:gd name="connsiteY136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266720 w 1364418"/>
              <a:gd name="connsiteY8" fmla="*/ 6431610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10425 w 1364418"/>
              <a:gd name="connsiteY9" fmla="*/ 6379786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149205 w 1364418"/>
              <a:gd name="connsiteY5" fmla="*/ 6737706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1226 w 1364418"/>
              <a:gd name="connsiteY13" fmla="*/ 6272987 h 6858000"/>
              <a:gd name="connsiteX14" fmla="*/ 288000 w 1364418"/>
              <a:gd name="connsiteY14" fmla="*/ 6252834 h 6858000"/>
              <a:gd name="connsiteX15" fmla="*/ 265992 w 1364418"/>
              <a:gd name="connsiteY15" fmla="*/ 6202459 h 6858000"/>
              <a:gd name="connsiteX16" fmla="*/ 264790 w 1364418"/>
              <a:gd name="connsiteY16" fmla="*/ 6153037 h 6858000"/>
              <a:gd name="connsiteX17" fmla="*/ 280205 w 1364418"/>
              <a:gd name="connsiteY17" fmla="*/ 6078132 h 6858000"/>
              <a:gd name="connsiteX18" fmla="*/ 267592 w 1364418"/>
              <a:gd name="connsiteY18" fmla="*/ 6028119 h 6858000"/>
              <a:gd name="connsiteX19" fmla="*/ 252821 w 1364418"/>
              <a:gd name="connsiteY19" fmla="*/ 5926735 h 6858000"/>
              <a:gd name="connsiteX20" fmla="*/ 302333 w 1364418"/>
              <a:gd name="connsiteY20" fmla="*/ 5712857 h 6858000"/>
              <a:gd name="connsiteX21" fmla="*/ 332131 w 1364418"/>
              <a:gd name="connsiteY21" fmla="*/ 5660491 h 6858000"/>
              <a:gd name="connsiteX22" fmla="*/ 341254 w 1364418"/>
              <a:gd name="connsiteY22" fmla="*/ 5563435 h 6858000"/>
              <a:gd name="connsiteX23" fmla="*/ 368130 w 1364418"/>
              <a:gd name="connsiteY23" fmla="*/ 5437125 h 6858000"/>
              <a:gd name="connsiteX24" fmla="*/ 381698 w 1364418"/>
              <a:gd name="connsiteY24" fmla="*/ 5396260 h 6858000"/>
              <a:gd name="connsiteX25" fmla="*/ 397679 w 1364418"/>
              <a:gd name="connsiteY25" fmla="*/ 5330009 h 6858000"/>
              <a:gd name="connsiteX26" fmla="*/ 431172 w 1364418"/>
              <a:gd name="connsiteY26" fmla="*/ 5273739 h 6858000"/>
              <a:gd name="connsiteX27" fmla="*/ 440771 w 1364418"/>
              <a:gd name="connsiteY27" fmla="*/ 5241779 h 6858000"/>
              <a:gd name="connsiteX28" fmla="*/ 451997 w 1364418"/>
              <a:gd name="connsiteY28" fmla="*/ 5225268 h 6858000"/>
              <a:gd name="connsiteX29" fmla="*/ 453017 w 1364418"/>
              <a:gd name="connsiteY29" fmla="*/ 5217684 h 6858000"/>
              <a:gd name="connsiteX30" fmla="*/ 460358 w 1364418"/>
              <a:gd name="connsiteY30" fmla="*/ 5193377 h 6858000"/>
              <a:gd name="connsiteX31" fmla="*/ 463661 w 1364418"/>
              <a:gd name="connsiteY31" fmla="*/ 5179288 h 6858000"/>
              <a:gd name="connsiteX32" fmla="*/ 464645 w 1364418"/>
              <a:gd name="connsiteY32" fmla="*/ 5173621 h 6858000"/>
              <a:gd name="connsiteX33" fmla="*/ 460279 w 1364418"/>
              <a:gd name="connsiteY33" fmla="*/ 5159961 h 6858000"/>
              <a:gd name="connsiteX34" fmla="*/ 466956 w 1364418"/>
              <a:gd name="connsiteY34" fmla="*/ 5144295 h 6858000"/>
              <a:gd name="connsiteX35" fmla="*/ 463889 w 1364418"/>
              <a:gd name="connsiteY35" fmla="*/ 5125185 h 6858000"/>
              <a:gd name="connsiteX36" fmla="*/ 470719 w 1364418"/>
              <a:gd name="connsiteY36" fmla="*/ 5121884 h 6858000"/>
              <a:gd name="connsiteX37" fmla="*/ 477755 w 1364418"/>
              <a:gd name="connsiteY37" fmla="*/ 5067850 h 6858000"/>
              <a:gd name="connsiteX38" fmla="*/ 480486 w 1364418"/>
              <a:gd name="connsiteY38" fmla="*/ 5060861 h 6858000"/>
              <a:gd name="connsiteX39" fmla="*/ 477190 w 1364418"/>
              <a:gd name="connsiteY39" fmla="*/ 5034192 h 6858000"/>
              <a:gd name="connsiteX40" fmla="*/ 478744 w 1364418"/>
              <a:gd name="connsiteY40" fmla="*/ 4993030 h 6858000"/>
              <a:gd name="connsiteX41" fmla="*/ 485653 w 1364418"/>
              <a:gd name="connsiteY41" fmla="*/ 4946844 h 6858000"/>
              <a:gd name="connsiteX42" fmla="*/ 481509 w 1364418"/>
              <a:gd name="connsiteY42" fmla="*/ 4932692 h 6858000"/>
              <a:gd name="connsiteX43" fmla="*/ 496912 w 1364418"/>
              <a:gd name="connsiteY43" fmla="*/ 4858827 h 6858000"/>
              <a:gd name="connsiteX44" fmla="*/ 502815 w 1364418"/>
              <a:gd name="connsiteY44" fmla="*/ 4821170 h 6858000"/>
              <a:gd name="connsiteX45" fmla="*/ 507548 w 1364418"/>
              <a:gd name="connsiteY45" fmla="*/ 4780965 h 6858000"/>
              <a:gd name="connsiteX46" fmla="*/ 508841 w 1364418"/>
              <a:gd name="connsiteY46" fmla="*/ 4750867 h 6858000"/>
              <a:gd name="connsiteX47" fmla="*/ 506648 w 1364418"/>
              <a:gd name="connsiteY47" fmla="*/ 4690749 h 6858000"/>
              <a:gd name="connsiteX48" fmla="*/ 502128 w 1364418"/>
              <a:gd name="connsiteY48" fmla="*/ 4584173 h 6858000"/>
              <a:gd name="connsiteX49" fmla="*/ 497211 w 1364418"/>
              <a:gd name="connsiteY49" fmla="*/ 4444346 h 6858000"/>
              <a:gd name="connsiteX50" fmla="*/ 493776 w 1364418"/>
              <a:gd name="connsiteY50" fmla="*/ 4375228 h 6858000"/>
              <a:gd name="connsiteX51" fmla="*/ 474429 w 1364418"/>
              <a:gd name="connsiteY51" fmla="*/ 4214165 h 6858000"/>
              <a:gd name="connsiteX52" fmla="*/ 478502 w 1364418"/>
              <a:gd name="connsiteY52" fmla="*/ 4090296 h 6858000"/>
              <a:gd name="connsiteX53" fmla="*/ 463758 w 1364418"/>
              <a:gd name="connsiteY53" fmla="*/ 4033999 h 6858000"/>
              <a:gd name="connsiteX54" fmla="*/ 464907 w 1364418"/>
              <a:gd name="connsiteY54" fmla="*/ 4031933 h 6858000"/>
              <a:gd name="connsiteX55" fmla="*/ 463483 w 1364418"/>
              <a:gd name="connsiteY55" fmla="*/ 4013953 h 6858000"/>
              <a:gd name="connsiteX56" fmla="*/ 449778 w 1364418"/>
              <a:gd name="connsiteY56" fmla="*/ 3974753 h 6858000"/>
              <a:gd name="connsiteX57" fmla="*/ 451376 w 1364418"/>
              <a:gd name="connsiteY57" fmla="*/ 3969950 h 6858000"/>
              <a:gd name="connsiteX58" fmla="*/ 444798 w 1364418"/>
              <a:gd name="connsiteY58" fmla="*/ 3933779 h 6858000"/>
              <a:gd name="connsiteX59" fmla="*/ 446129 w 1364418"/>
              <a:gd name="connsiteY59" fmla="*/ 3933093 h 6858000"/>
              <a:gd name="connsiteX60" fmla="*/ 450483 w 1364418"/>
              <a:gd name="connsiteY60" fmla="*/ 3922082 h 6858000"/>
              <a:gd name="connsiteX61" fmla="*/ 455561 w 1364418"/>
              <a:gd name="connsiteY61" fmla="*/ 3901461 h 6858000"/>
              <a:gd name="connsiteX62" fmla="*/ 478155 w 1364418"/>
              <a:gd name="connsiteY62" fmla="*/ 3813873 h 6858000"/>
              <a:gd name="connsiteX63" fmla="*/ 477580 w 1364418"/>
              <a:gd name="connsiteY63" fmla="*/ 3806161 h 6858000"/>
              <a:gd name="connsiteX64" fmla="*/ 477887 w 1364418"/>
              <a:gd name="connsiteY64" fmla="*/ 3805957 h 6858000"/>
              <a:gd name="connsiteX65" fmla="*/ 477914 w 1364418"/>
              <a:gd name="connsiteY65" fmla="*/ 3797724 h 6858000"/>
              <a:gd name="connsiteX66" fmla="*/ 476529 w 1364418"/>
              <a:gd name="connsiteY66" fmla="*/ 3792098 h 6858000"/>
              <a:gd name="connsiteX67" fmla="*/ 475413 w 1364418"/>
              <a:gd name="connsiteY67" fmla="*/ 3777135 h 6858000"/>
              <a:gd name="connsiteX68" fmla="*/ 477146 w 1364418"/>
              <a:gd name="connsiteY68" fmla="*/ 3771656 h 6858000"/>
              <a:gd name="connsiteX69" fmla="*/ 480889 w 1364418"/>
              <a:gd name="connsiteY69" fmla="*/ 3769007 h 6858000"/>
              <a:gd name="connsiteX70" fmla="*/ 480355 w 1364418"/>
              <a:gd name="connsiteY70" fmla="*/ 3767709 h 6858000"/>
              <a:gd name="connsiteX71" fmla="*/ 489051 w 1364418"/>
              <a:gd name="connsiteY71" fmla="*/ 3738082 h 6858000"/>
              <a:gd name="connsiteX72" fmla="*/ 496397 w 1364418"/>
              <a:gd name="connsiteY72" fmla="*/ 3673397 h 6858000"/>
              <a:gd name="connsiteX73" fmla="*/ 495693 w 1364418"/>
              <a:gd name="connsiteY73" fmla="*/ 3637109 h 6858000"/>
              <a:gd name="connsiteX74" fmla="*/ 499136 w 1364418"/>
              <a:gd name="connsiteY74" fmla="*/ 3536883 h 6858000"/>
              <a:gd name="connsiteX75" fmla="*/ 506674 w 1364418"/>
              <a:gd name="connsiteY75" fmla="*/ 3435652 h 6858000"/>
              <a:gd name="connsiteX76" fmla="*/ 508345 w 1364418"/>
              <a:gd name="connsiteY76" fmla="*/ 3307769 h 6858000"/>
              <a:gd name="connsiteX77" fmla="*/ 525908 w 1364418"/>
              <a:gd name="connsiteY77" fmla="*/ 3250522 h 6858000"/>
              <a:gd name="connsiteX78" fmla="*/ 526333 w 1364418"/>
              <a:gd name="connsiteY78" fmla="*/ 3229163 h 6858000"/>
              <a:gd name="connsiteX79" fmla="*/ 528156 w 1364418"/>
              <a:gd name="connsiteY79" fmla="*/ 3217217 h 6858000"/>
              <a:gd name="connsiteX80" fmla="*/ 514991 w 1364418"/>
              <a:gd name="connsiteY80" fmla="*/ 3183755 h 6858000"/>
              <a:gd name="connsiteX81" fmla="*/ 515492 w 1364418"/>
              <a:gd name="connsiteY81" fmla="*/ 3178642 h 6858000"/>
              <a:gd name="connsiteX82" fmla="*/ 503092 w 1364418"/>
              <a:gd name="connsiteY82" fmla="*/ 3158586 h 6858000"/>
              <a:gd name="connsiteX83" fmla="*/ 488277 w 1364418"/>
              <a:gd name="connsiteY83" fmla="*/ 3129034 h 6858000"/>
              <a:gd name="connsiteX84" fmla="*/ 488942 w 1364418"/>
              <a:gd name="connsiteY84" fmla="*/ 3126682 h 6858000"/>
              <a:gd name="connsiteX85" fmla="*/ 479810 w 1364418"/>
              <a:gd name="connsiteY85" fmla="*/ 3114519 h 6858000"/>
              <a:gd name="connsiteX86" fmla="*/ 466419 w 1364418"/>
              <a:gd name="connsiteY86" fmla="*/ 3106272 h 6858000"/>
              <a:gd name="connsiteX87" fmla="*/ 439149 w 1364418"/>
              <a:gd name="connsiteY87" fmla="*/ 2958185 h 6858000"/>
              <a:gd name="connsiteX88" fmla="*/ 381763 w 1364418"/>
              <a:gd name="connsiteY88" fmla="*/ 2762989 h 6858000"/>
              <a:gd name="connsiteX89" fmla="*/ 330681 w 1364418"/>
              <a:gd name="connsiteY89" fmla="*/ 2554718 h 6858000"/>
              <a:gd name="connsiteX90" fmla="*/ 310775 w 1364418"/>
              <a:gd name="connsiteY90" fmla="*/ 2485734 h 6858000"/>
              <a:gd name="connsiteX91" fmla="*/ 301498 w 1364418"/>
              <a:gd name="connsiteY91" fmla="*/ 2447068 h 6858000"/>
              <a:gd name="connsiteX92" fmla="*/ 288459 w 1364418"/>
              <a:gd name="connsiteY92" fmla="*/ 2425819 h 6858000"/>
              <a:gd name="connsiteX93" fmla="*/ 294458 w 1364418"/>
              <a:gd name="connsiteY93" fmla="*/ 2402874 h 6858000"/>
              <a:gd name="connsiteX94" fmla="*/ 297070 w 1364418"/>
              <a:gd name="connsiteY94" fmla="*/ 2381443 h 6858000"/>
              <a:gd name="connsiteX95" fmla="*/ 273399 w 1364418"/>
              <a:gd name="connsiteY95" fmla="*/ 2261920 h 6858000"/>
              <a:gd name="connsiteX96" fmla="*/ 263286 w 1364418"/>
              <a:gd name="connsiteY96" fmla="*/ 2195378 h 6858000"/>
              <a:gd name="connsiteX97" fmla="*/ 247503 w 1364418"/>
              <a:gd name="connsiteY97" fmla="*/ 2155135 h 6858000"/>
              <a:gd name="connsiteX98" fmla="*/ 244961 w 1364418"/>
              <a:gd name="connsiteY98" fmla="*/ 2118008 h 6858000"/>
              <a:gd name="connsiteX99" fmla="*/ 245954 w 1364418"/>
              <a:gd name="connsiteY99" fmla="*/ 2050531 h 6858000"/>
              <a:gd name="connsiteX100" fmla="*/ 237760 w 1364418"/>
              <a:gd name="connsiteY100" fmla="*/ 1963269 h 6858000"/>
              <a:gd name="connsiteX101" fmla="*/ 218938 w 1364418"/>
              <a:gd name="connsiteY101" fmla="*/ 1906352 h 6858000"/>
              <a:gd name="connsiteX102" fmla="*/ 195495 w 1364418"/>
              <a:gd name="connsiteY102" fmla="*/ 1861531 h 6858000"/>
              <a:gd name="connsiteX103" fmla="*/ 149294 w 1364418"/>
              <a:gd name="connsiteY103" fmla="*/ 1732919 h 6858000"/>
              <a:gd name="connsiteX104" fmla="*/ 121605 w 1364418"/>
              <a:gd name="connsiteY104" fmla="*/ 1663540 h 6858000"/>
              <a:gd name="connsiteX105" fmla="*/ 120731 w 1364418"/>
              <a:gd name="connsiteY105" fmla="*/ 1615777 h 6858000"/>
              <a:gd name="connsiteX106" fmla="*/ 101526 w 1364418"/>
              <a:gd name="connsiteY106" fmla="*/ 1563678 h 6858000"/>
              <a:gd name="connsiteX107" fmla="*/ 114606 w 1364418"/>
              <a:gd name="connsiteY107" fmla="*/ 1519474 h 6858000"/>
              <a:gd name="connsiteX108" fmla="*/ 107348 w 1364418"/>
              <a:gd name="connsiteY108" fmla="*/ 1477995 h 6858000"/>
              <a:gd name="connsiteX109" fmla="*/ 93433 w 1364418"/>
              <a:gd name="connsiteY109" fmla="*/ 1373769 h 6858000"/>
              <a:gd name="connsiteX110" fmla="*/ 101740 w 1364418"/>
              <a:gd name="connsiteY110" fmla="*/ 1307086 h 6858000"/>
              <a:gd name="connsiteX111" fmla="*/ 102928 w 1364418"/>
              <a:gd name="connsiteY111" fmla="*/ 1189033 h 6858000"/>
              <a:gd name="connsiteX112" fmla="*/ 107613 w 1364418"/>
              <a:gd name="connsiteY112" fmla="*/ 1168288 h 6858000"/>
              <a:gd name="connsiteX113" fmla="*/ 99895 w 1364418"/>
              <a:gd name="connsiteY113" fmla="*/ 1142577 h 6858000"/>
              <a:gd name="connsiteX114" fmla="*/ 89201 w 1364418"/>
              <a:gd name="connsiteY114" fmla="*/ 1088484 h 6858000"/>
              <a:gd name="connsiteX115" fmla="*/ 77937 w 1364418"/>
              <a:gd name="connsiteY115" fmla="*/ 1016103 h 6858000"/>
              <a:gd name="connsiteX116" fmla="*/ 79393 w 1364418"/>
              <a:gd name="connsiteY116" fmla="*/ 954054 h 6858000"/>
              <a:gd name="connsiteX117" fmla="*/ 90309 w 1364418"/>
              <a:gd name="connsiteY117" fmla="*/ 921368 h 6858000"/>
              <a:gd name="connsiteX118" fmla="*/ 74258 w 1364418"/>
              <a:gd name="connsiteY118" fmla="*/ 896999 h 6858000"/>
              <a:gd name="connsiteX119" fmla="*/ 43666 w 1364418"/>
              <a:gd name="connsiteY119" fmla="*/ 821517 h 6858000"/>
              <a:gd name="connsiteX120" fmla="*/ 22616 w 1364418"/>
              <a:gd name="connsiteY120" fmla="*/ 751353 h 6858000"/>
              <a:gd name="connsiteX121" fmla="*/ 22174 w 1364418"/>
              <a:gd name="connsiteY121" fmla="*/ 721230 h 6858000"/>
              <a:gd name="connsiteX122" fmla="*/ 7845 w 1364418"/>
              <a:gd name="connsiteY122" fmla="*/ 681659 h 6858000"/>
              <a:gd name="connsiteX123" fmla="*/ 31306 w 1364418"/>
              <a:gd name="connsiteY123" fmla="*/ 619315 h 6858000"/>
              <a:gd name="connsiteX124" fmla="*/ 15184 w 1364418"/>
              <a:gd name="connsiteY124" fmla="*/ 585934 h 6858000"/>
              <a:gd name="connsiteX125" fmla="*/ 22258 w 1364418"/>
              <a:gd name="connsiteY125" fmla="*/ 538948 h 6858000"/>
              <a:gd name="connsiteX126" fmla="*/ 26166 w 1364418"/>
              <a:gd name="connsiteY126" fmla="*/ 525163 h 6858000"/>
              <a:gd name="connsiteX127" fmla="*/ 52290 w 1364418"/>
              <a:gd name="connsiteY127" fmla="*/ 446567 h 6858000"/>
              <a:gd name="connsiteX128" fmla="*/ 51538 w 1364418"/>
              <a:gd name="connsiteY128" fmla="*/ 393828 h 6858000"/>
              <a:gd name="connsiteX129" fmla="*/ 51368 w 1364418"/>
              <a:gd name="connsiteY129" fmla="*/ 353137 h 6858000"/>
              <a:gd name="connsiteX130" fmla="*/ 55970 w 1364418"/>
              <a:gd name="connsiteY130" fmla="*/ 321428 h 6858000"/>
              <a:gd name="connsiteX131" fmla="*/ 57061 w 1364418"/>
              <a:gd name="connsiteY131" fmla="*/ 275771 h 6858000"/>
              <a:gd name="connsiteX132" fmla="*/ 74088 w 1364418"/>
              <a:gd name="connsiteY132" fmla="*/ 212860 h 6858000"/>
              <a:gd name="connsiteX133" fmla="*/ 65798 w 1364418"/>
              <a:gd name="connsiteY133" fmla="*/ 144983 h 6858000"/>
              <a:gd name="connsiteX134" fmla="*/ 78082 w 1364418"/>
              <a:gd name="connsiteY134" fmla="*/ 55288 h 6858000"/>
              <a:gd name="connsiteX135" fmla="*/ 37636 w 1364418"/>
              <a:gd name="connsiteY135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1063 w 1364418"/>
              <a:gd name="connsiteY11" fmla="*/ 6313295 h 6858000"/>
              <a:gd name="connsiteX12" fmla="*/ 278227 w 1364418"/>
              <a:gd name="connsiteY12" fmla="*/ 6280046 h 6858000"/>
              <a:gd name="connsiteX13" fmla="*/ 288000 w 1364418"/>
              <a:gd name="connsiteY13" fmla="*/ 6252834 h 6858000"/>
              <a:gd name="connsiteX14" fmla="*/ 265992 w 1364418"/>
              <a:gd name="connsiteY14" fmla="*/ 6202459 h 6858000"/>
              <a:gd name="connsiteX15" fmla="*/ 264790 w 1364418"/>
              <a:gd name="connsiteY15" fmla="*/ 6153037 h 6858000"/>
              <a:gd name="connsiteX16" fmla="*/ 280205 w 1364418"/>
              <a:gd name="connsiteY16" fmla="*/ 6078132 h 6858000"/>
              <a:gd name="connsiteX17" fmla="*/ 267592 w 1364418"/>
              <a:gd name="connsiteY17" fmla="*/ 6028119 h 6858000"/>
              <a:gd name="connsiteX18" fmla="*/ 252821 w 1364418"/>
              <a:gd name="connsiteY18" fmla="*/ 5926735 h 6858000"/>
              <a:gd name="connsiteX19" fmla="*/ 302333 w 1364418"/>
              <a:gd name="connsiteY19" fmla="*/ 5712857 h 6858000"/>
              <a:gd name="connsiteX20" fmla="*/ 332131 w 1364418"/>
              <a:gd name="connsiteY20" fmla="*/ 5660491 h 6858000"/>
              <a:gd name="connsiteX21" fmla="*/ 341254 w 1364418"/>
              <a:gd name="connsiteY21" fmla="*/ 5563435 h 6858000"/>
              <a:gd name="connsiteX22" fmla="*/ 368130 w 1364418"/>
              <a:gd name="connsiteY22" fmla="*/ 5437125 h 6858000"/>
              <a:gd name="connsiteX23" fmla="*/ 381698 w 1364418"/>
              <a:gd name="connsiteY23" fmla="*/ 5396260 h 6858000"/>
              <a:gd name="connsiteX24" fmla="*/ 397679 w 1364418"/>
              <a:gd name="connsiteY24" fmla="*/ 5330009 h 6858000"/>
              <a:gd name="connsiteX25" fmla="*/ 431172 w 1364418"/>
              <a:gd name="connsiteY25" fmla="*/ 5273739 h 6858000"/>
              <a:gd name="connsiteX26" fmla="*/ 440771 w 1364418"/>
              <a:gd name="connsiteY26" fmla="*/ 5241779 h 6858000"/>
              <a:gd name="connsiteX27" fmla="*/ 451997 w 1364418"/>
              <a:gd name="connsiteY27" fmla="*/ 5225268 h 6858000"/>
              <a:gd name="connsiteX28" fmla="*/ 453017 w 1364418"/>
              <a:gd name="connsiteY28" fmla="*/ 5217684 h 6858000"/>
              <a:gd name="connsiteX29" fmla="*/ 460358 w 1364418"/>
              <a:gd name="connsiteY29" fmla="*/ 5193377 h 6858000"/>
              <a:gd name="connsiteX30" fmla="*/ 463661 w 1364418"/>
              <a:gd name="connsiteY30" fmla="*/ 5179288 h 6858000"/>
              <a:gd name="connsiteX31" fmla="*/ 464645 w 1364418"/>
              <a:gd name="connsiteY31" fmla="*/ 5173621 h 6858000"/>
              <a:gd name="connsiteX32" fmla="*/ 460279 w 1364418"/>
              <a:gd name="connsiteY32" fmla="*/ 5159961 h 6858000"/>
              <a:gd name="connsiteX33" fmla="*/ 466956 w 1364418"/>
              <a:gd name="connsiteY33" fmla="*/ 5144295 h 6858000"/>
              <a:gd name="connsiteX34" fmla="*/ 463889 w 1364418"/>
              <a:gd name="connsiteY34" fmla="*/ 5125185 h 6858000"/>
              <a:gd name="connsiteX35" fmla="*/ 470719 w 1364418"/>
              <a:gd name="connsiteY35" fmla="*/ 5121884 h 6858000"/>
              <a:gd name="connsiteX36" fmla="*/ 477755 w 1364418"/>
              <a:gd name="connsiteY36" fmla="*/ 5067850 h 6858000"/>
              <a:gd name="connsiteX37" fmla="*/ 480486 w 1364418"/>
              <a:gd name="connsiteY37" fmla="*/ 5060861 h 6858000"/>
              <a:gd name="connsiteX38" fmla="*/ 477190 w 1364418"/>
              <a:gd name="connsiteY38" fmla="*/ 5034192 h 6858000"/>
              <a:gd name="connsiteX39" fmla="*/ 478744 w 1364418"/>
              <a:gd name="connsiteY39" fmla="*/ 4993030 h 6858000"/>
              <a:gd name="connsiteX40" fmla="*/ 485653 w 1364418"/>
              <a:gd name="connsiteY40" fmla="*/ 4946844 h 6858000"/>
              <a:gd name="connsiteX41" fmla="*/ 481509 w 1364418"/>
              <a:gd name="connsiteY41" fmla="*/ 4932692 h 6858000"/>
              <a:gd name="connsiteX42" fmla="*/ 496912 w 1364418"/>
              <a:gd name="connsiteY42" fmla="*/ 4858827 h 6858000"/>
              <a:gd name="connsiteX43" fmla="*/ 502815 w 1364418"/>
              <a:gd name="connsiteY43" fmla="*/ 4821170 h 6858000"/>
              <a:gd name="connsiteX44" fmla="*/ 507548 w 1364418"/>
              <a:gd name="connsiteY44" fmla="*/ 4780965 h 6858000"/>
              <a:gd name="connsiteX45" fmla="*/ 508841 w 1364418"/>
              <a:gd name="connsiteY45" fmla="*/ 4750867 h 6858000"/>
              <a:gd name="connsiteX46" fmla="*/ 506648 w 1364418"/>
              <a:gd name="connsiteY46" fmla="*/ 4690749 h 6858000"/>
              <a:gd name="connsiteX47" fmla="*/ 502128 w 1364418"/>
              <a:gd name="connsiteY47" fmla="*/ 4584173 h 6858000"/>
              <a:gd name="connsiteX48" fmla="*/ 497211 w 1364418"/>
              <a:gd name="connsiteY48" fmla="*/ 4444346 h 6858000"/>
              <a:gd name="connsiteX49" fmla="*/ 493776 w 1364418"/>
              <a:gd name="connsiteY49" fmla="*/ 4375228 h 6858000"/>
              <a:gd name="connsiteX50" fmla="*/ 474429 w 1364418"/>
              <a:gd name="connsiteY50" fmla="*/ 4214165 h 6858000"/>
              <a:gd name="connsiteX51" fmla="*/ 478502 w 1364418"/>
              <a:gd name="connsiteY51" fmla="*/ 4090296 h 6858000"/>
              <a:gd name="connsiteX52" fmla="*/ 463758 w 1364418"/>
              <a:gd name="connsiteY52" fmla="*/ 4033999 h 6858000"/>
              <a:gd name="connsiteX53" fmla="*/ 464907 w 1364418"/>
              <a:gd name="connsiteY53" fmla="*/ 4031933 h 6858000"/>
              <a:gd name="connsiteX54" fmla="*/ 463483 w 1364418"/>
              <a:gd name="connsiteY54" fmla="*/ 4013953 h 6858000"/>
              <a:gd name="connsiteX55" fmla="*/ 449778 w 1364418"/>
              <a:gd name="connsiteY55" fmla="*/ 3974753 h 6858000"/>
              <a:gd name="connsiteX56" fmla="*/ 451376 w 1364418"/>
              <a:gd name="connsiteY56" fmla="*/ 3969950 h 6858000"/>
              <a:gd name="connsiteX57" fmla="*/ 444798 w 1364418"/>
              <a:gd name="connsiteY57" fmla="*/ 3933779 h 6858000"/>
              <a:gd name="connsiteX58" fmla="*/ 446129 w 1364418"/>
              <a:gd name="connsiteY58" fmla="*/ 3933093 h 6858000"/>
              <a:gd name="connsiteX59" fmla="*/ 450483 w 1364418"/>
              <a:gd name="connsiteY59" fmla="*/ 3922082 h 6858000"/>
              <a:gd name="connsiteX60" fmla="*/ 455561 w 1364418"/>
              <a:gd name="connsiteY60" fmla="*/ 3901461 h 6858000"/>
              <a:gd name="connsiteX61" fmla="*/ 478155 w 1364418"/>
              <a:gd name="connsiteY61" fmla="*/ 3813873 h 6858000"/>
              <a:gd name="connsiteX62" fmla="*/ 477580 w 1364418"/>
              <a:gd name="connsiteY62" fmla="*/ 3806161 h 6858000"/>
              <a:gd name="connsiteX63" fmla="*/ 477887 w 1364418"/>
              <a:gd name="connsiteY63" fmla="*/ 3805957 h 6858000"/>
              <a:gd name="connsiteX64" fmla="*/ 477914 w 1364418"/>
              <a:gd name="connsiteY64" fmla="*/ 3797724 h 6858000"/>
              <a:gd name="connsiteX65" fmla="*/ 476529 w 1364418"/>
              <a:gd name="connsiteY65" fmla="*/ 3792098 h 6858000"/>
              <a:gd name="connsiteX66" fmla="*/ 475413 w 1364418"/>
              <a:gd name="connsiteY66" fmla="*/ 3777135 h 6858000"/>
              <a:gd name="connsiteX67" fmla="*/ 477146 w 1364418"/>
              <a:gd name="connsiteY67" fmla="*/ 3771656 h 6858000"/>
              <a:gd name="connsiteX68" fmla="*/ 480889 w 1364418"/>
              <a:gd name="connsiteY68" fmla="*/ 3769007 h 6858000"/>
              <a:gd name="connsiteX69" fmla="*/ 480355 w 1364418"/>
              <a:gd name="connsiteY69" fmla="*/ 3767709 h 6858000"/>
              <a:gd name="connsiteX70" fmla="*/ 489051 w 1364418"/>
              <a:gd name="connsiteY70" fmla="*/ 3738082 h 6858000"/>
              <a:gd name="connsiteX71" fmla="*/ 496397 w 1364418"/>
              <a:gd name="connsiteY71" fmla="*/ 3673397 h 6858000"/>
              <a:gd name="connsiteX72" fmla="*/ 495693 w 1364418"/>
              <a:gd name="connsiteY72" fmla="*/ 3637109 h 6858000"/>
              <a:gd name="connsiteX73" fmla="*/ 499136 w 1364418"/>
              <a:gd name="connsiteY73" fmla="*/ 3536883 h 6858000"/>
              <a:gd name="connsiteX74" fmla="*/ 506674 w 1364418"/>
              <a:gd name="connsiteY74" fmla="*/ 3435652 h 6858000"/>
              <a:gd name="connsiteX75" fmla="*/ 508345 w 1364418"/>
              <a:gd name="connsiteY75" fmla="*/ 3307769 h 6858000"/>
              <a:gd name="connsiteX76" fmla="*/ 525908 w 1364418"/>
              <a:gd name="connsiteY76" fmla="*/ 3250522 h 6858000"/>
              <a:gd name="connsiteX77" fmla="*/ 526333 w 1364418"/>
              <a:gd name="connsiteY77" fmla="*/ 3229163 h 6858000"/>
              <a:gd name="connsiteX78" fmla="*/ 528156 w 1364418"/>
              <a:gd name="connsiteY78" fmla="*/ 3217217 h 6858000"/>
              <a:gd name="connsiteX79" fmla="*/ 514991 w 1364418"/>
              <a:gd name="connsiteY79" fmla="*/ 3183755 h 6858000"/>
              <a:gd name="connsiteX80" fmla="*/ 515492 w 1364418"/>
              <a:gd name="connsiteY80" fmla="*/ 3178642 h 6858000"/>
              <a:gd name="connsiteX81" fmla="*/ 503092 w 1364418"/>
              <a:gd name="connsiteY81" fmla="*/ 3158586 h 6858000"/>
              <a:gd name="connsiteX82" fmla="*/ 488277 w 1364418"/>
              <a:gd name="connsiteY82" fmla="*/ 3129034 h 6858000"/>
              <a:gd name="connsiteX83" fmla="*/ 488942 w 1364418"/>
              <a:gd name="connsiteY83" fmla="*/ 3126682 h 6858000"/>
              <a:gd name="connsiteX84" fmla="*/ 479810 w 1364418"/>
              <a:gd name="connsiteY84" fmla="*/ 3114519 h 6858000"/>
              <a:gd name="connsiteX85" fmla="*/ 466419 w 1364418"/>
              <a:gd name="connsiteY85" fmla="*/ 3106272 h 6858000"/>
              <a:gd name="connsiteX86" fmla="*/ 439149 w 1364418"/>
              <a:gd name="connsiteY86" fmla="*/ 2958185 h 6858000"/>
              <a:gd name="connsiteX87" fmla="*/ 381763 w 1364418"/>
              <a:gd name="connsiteY87" fmla="*/ 2762989 h 6858000"/>
              <a:gd name="connsiteX88" fmla="*/ 330681 w 1364418"/>
              <a:gd name="connsiteY88" fmla="*/ 2554718 h 6858000"/>
              <a:gd name="connsiteX89" fmla="*/ 310775 w 1364418"/>
              <a:gd name="connsiteY89" fmla="*/ 2485734 h 6858000"/>
              <a:gd name="connsiteX90" fmla="*/ 301498 w 1364418"/>
              <a:gd name="connsiteY90" fmla="*/ 2447068 h 6858000"/>
              <a:gd name="connsiteX91" fmla="*/ 288459 w 1364418"/>
              <a:gd name="connsiteY91" fmla="*/ 2425819 h 6858000"/>
              <a:gd name="connsiteX92" fmla="*/ 294458 w 1364418"/>
              <a:gd name="connsiteY92" fmla="*/ 2402874 h 6858000"/>
              <a:gd name="connsiteX93" fmla="*/ 297070 w 1364418"/>
              <a:gd name="connsiteY93" fmla="*/ 2381443 h 6858000"/>
              <a:gd name="connsiteX94" fmla="*/ 273399 w 1364418"/>
              <a:gd name="connsiteY94" fmla="*/ 2261920 h 6858000"/>
              <a:gd name="connsiteX95" fmla="*/ 263286 w 1364418"/>
              <a:gd name="connsiteY95" fmla="*/ 2195378 h 6858000"/>
              <a:gd name="connsiteX96" fmla="*/ 247503 w 1364418"/>
              <a:gd name="connsiteY96" fmla="*/ 2155135 h 6858000"/>
              <a:gd name="connsiteX97" fmla="*/ 244961 w 1364418"/>
              <a:gd name="connsiteY97" fmla="*/ 2118008 h 6858000"/>
              <a:gd name="connsiteX98" fmla="*/ 245954 w 1364418"/>
              <a:gd name="connsiteY98" fmla="*/ 2050531 h 6858000"/>
              <a:gd name="connsiteX99" fmla="*/ 237760 w 1364418"/>
              <a:gd name="connsiteY99" fmla="*/ 1963269 h 6858000"/>
              <a:gd name="connsiteX100" fmla="*/ 218938 w 1364418"/>
              <a:gd name="connsiteY100" fmla="*/ 1906352 h 6858000"/>
              <a:gd name="connsiteX101" fmla="*/ 195495 w 1364418"/>
              <a:gd name="connsiteY101" fmla="*/ 1861531 h 6858000"/>
              <a:gd name="connsiteX102" fmla="*/ 149294 w 1364418"/>
              <a:gd name="connsiteY102" fmla="*/ 1732919 h 6858000"/>
              <a:gd name="connsiteX103" fmla="*/ 121605 w 1364418"/>
              <a:gd name="connsiteY103" fmla="*/ 1663540 h 6858000"/>
              <a:gd name="connsiteX104" fmla="*/ 120731 w 1364418"/>
              <a:gd name="connsiteY104" fmla="*/ 1615777 h 6858000"/>
              <a:gd name="connsiteX105" fmla="*/ 101526 w 1364418"/>
              <a:gd name="connsiteY105" fmla="*/ 1563678 h 6858000"/>
              <a:gd name="connsiteX106" fmla="*/ 114606 w 1364418"/>
              <a:gd name="connsiteY106" fmla="*/ 1519474 h 6858000"/>
              <a:gd name="connsiteX107" fmla="*/ 107348 w 1364418"/>
              <a:gd name="connsiteY107" fmla="*/ 1477995 h 6858000"/>
              <a:gd name="connsiteX108" fmla="*/ 93433 w 1364418"/>
              <a:gd name="connsiteY108" fmla="*/ 1373769 h 6858000"/>
              <a:gd name="connsiteX109" fmla="*/ 101740 w 1364418"/>
              <a:gd name="connsiteY109" fmla="*/ 1307086 h 6858000"/>
              <a:gd name="connsiteX110" fmla="*/ 102928 w 1364418"/>
              <a:gd name="connsiteY110" fmla="*/ 1189033 h 6858000"/>
              <a:gd name="connsiteX111" fmla="*/ 107613 w 1364418"/>
              <a:gd name="connsiteY111" fmla="*/ 1168288 h 6858000"/>
              <a:gd name="connsiteX112" fmla="*/ 99895 w 1364418"/>
              <a:gd name="connsiteY112" fmla="*/ 1142577 h 6858000"/>
              <a:gd name="connsiteX113" fmla="*/ 89201 w 1364418"/>
              <a:gd name="connsiteY113" fmla="*/ 1088484 h 6858000"/>
              <a:gd name="connsiteX114" fmla="*/ 77937 w 1364418"/>
              <a:gd name="connsiteY114" fmla="*/ 1016103 h 6858000"/>
              <a:gd name="connsiteX115" fmla="*/ 79393 w 1364418"/>
              <a:gd name="connsiteY115" fmla="*/ 954054 h 6858000"/>
              <a:gd name="connsiteX116" fmla="*/ 90309 w 1364418"/>
              <a:gd name="connsiteY116" fmla="*/ 921368 h 6858000"/>
              <a:gd name="connsiteX117" fmla="*/ 74258 w 1364418"/>
              <a:gd name="connsiteY117" fmla="*/ 896999 h 6858000"/>
              <a:gd name="connsiteX118" fmla="*/ 43666 w 1364418"/>
              <a:gd name="connsiteY118" fmla="*/ 821517 h 6858000"/>
              <a:gd name="connsiteX119" fmla="*/ 22616 w 1364418"/>
              <a:gd name="connsiteY119" fmla="*/ 751353 h 6858000"/>
              <a:gd name="connsiteX120" fmla="*/ 22174 w 1364418"/>
              <a:gd name="connsiteY120" fmla="*/ 721230 h 6858000"/>
              <a:gd name="connsiteX121" fmla="*/ 7845 w 1364418"/>
              <a:gd name="connsiteY121" fmla="*/ 681659 h 6858000"/>
              <a:gd name="connsiteX122" fmla="*/ 31306 w 1364418"/>
              <a:gd name="connsiteY122" fmla="*/ 619315 h 6858000"/>
              <a:gd name="connsiteX123" fmla="*/ 15184 w 1364418"/>
              <a:gd name="connsiteY123" fmla="*/ 585934 h 6858000"/>
              <a:gd name="connsiteX124" fmla="*/ 22258 w 1364418"/>
              <a:gd name="connsiteY124" fmla="*/ 538948 h 6858000"/>
              <a:gd name="connsiteX125" fmla="*/ 26166 w 1364418"/>
              <a:gd name="connsiteY125" fmla="*/ 525163 h 6858000"/>
              <a:gd name="connsiteX126" fmla="*/ 52290 w 1364418"/>
              <a:gd name="connsiteY126" fmla="*/ 446567 h 6858000"/>
              <a:gd name="connsiteX127" fmla="*/ 51538 w 1364418"/>
              <a:gd name="connsiteY127" fmla="*/ 393828 h 6858000"/>
              <a:gd name="connsiteX128" fmla="*/ 51368 w 1364418"/>
              <a:gd name="connsiteY128" fmla="*/ 353137 h 6858000"/>
              <a:gd name="connsiteX129" fmla="*/ 55970 w 1364418"/>
              <a:gd name="connsiteY129" fmla="*/ 321428 h 6858000"/>
              <a:gd name="connsiteX130" fmla="*/ 57061 w 1364418"/>
              <a:gd name="connsiteY130" fmla="*/ 275771 h 6858000"/>
              <a:gd name="connsiteX131" fmla="*/ 74088 w 1364418"/>
              <a:gd name="connsiteY131" fmla="*/ 212860 h 6858000"/>
              <a:gd name="connsiteX132" fmla="*/ 65798 w 1364418"/>
              <a:gd name="connsiteY132" fmla="*/ 144983 h 6858000"/>
              <a:gd name="connsiteX133" fmla="*/ 78082 w 1364418"/>
              <a:gd name="connsiteY133" fmla="*/ 55288 h 6858000"/>
              <a:gd name="connsiteX134" fmla="*/ 37636 w 1364418"/>
              <a:gd name="connsiteY134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293648 w 1364418"/>
              <a:gd name="connsiteY10" fmla="*/ 6334727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4 w 1364418"/>
              <a:gd name="connsiteY4" fmla="*/ 6832113 h 6858000"/>
              <a:gd name="connsiteX5" fmla="*/ 209564 w 1364418"/>
              <a:gd name="connsiteY5" fmla="*/ 6777899 h 6858000"/>
              <a:gd name="connsiteX6" fmla="*/ 240339 w 1364418"/>
              <a:gd name="connsiteY6" fmla="*/ 6711686 h 6858000"/>
              <a:gd name="connsiteX7" fmla="*/ 286686 w 1364418"/>
              <a:gd name="connsiteY7" fmla="*/ 6664994 h 6858000"/>
              <a:gd name="connsiteX8" fmla="*/ 339152 w 1364418"/>
              <a:gd name="connsiteY8" fmla="*/ 6471804 h 6858000"/>
              <a:gd name="connsiteX9" fmla="*/ 334570 w 1364418"/>
              <a:gd name="connsiteY9" fmla="*/ 6389835 h 6858000"/>
              <a:gd name="connsiteX10" fmla="*/ 317792 w 1364418"/>
              <a:gd name="connsiteY10" fmla="*/ 6324679 h 6858000"/>
              <a:gd name="connsiteX11" fmla="*/ 278227 w 1364418"/>
              <a:gd name="connsiteY11" fmla="*/ 6280046 h 6858000"/>
              <a:gd name="connsiteX12" fmla="*/ 288000 w 1364418"/>
              <a:gd name="connsiteY12" fmla="*/ 6252834 h 6858000"/>
              <a:gd name="connsiteX13" fmla="*/ 265992 w 1364418"/>
              <a:gd name="connsiteY13" fmla="*/ 6202459 h 6858000"/>
              <a:gd name="connsiteX14" fmla="*/ 264790 w 1364418"/>
              <a:gd name="connsiteY14" fmla="*/ 6153037 h 6858000"/>
              <a:gd name="connsiteX15" fmla="*/ 280205 w 1364418"/>
              <a:gd name="connsiteY15" fmla="*/ 6078132 h 6858000"/>
              <a:gd name="connsiteX16" fmla="*/ 267592 w 1364418"/>
              <a:gd name="connsiteY16" fmla="*/ 6028119 h 6858000"/>
              <a:gd name="connsiteX17" fmla="*/ 252821 w 1364418"/>
              <a:gd name="connsiteY17" fmla="*/ 5926735 h 6858000"/>
              <a:gd name="connsiteX18" fmla="*/ 302333 w 1364418"/>
              <a:gd name="connsiteY18" fmla="*/ 5712857 h 6858000"/>
              <a:gd name="connsiteX19" fmla="*/ 332131 w 1364418"/>
              <a:gd name="connsiteY19" fmla="*/ 5660491 h 6858000"/>
              <a:gd name="connsiteX20" fmla="*/ 341254 w 1364418"/>
              <a:gd name="connsiteY20" fmla="*/ 5563435 h 6858000"/>
              <a:gd name="connsiteX21" fmla="*/ 368130 w 1364418"/>
              <a:gd name="connsiteY21" fmla="*/ 5437125 h 6858000"/>
              <a:gd name="connsiteX22" fmla="*/ 381698 w 1364418"/>
              <a:gd name="connsiteY22" fmla="*/ 5396260 h 6858000"/>
              <a:gd name="connsiteX23" fmla="*/ 397679 w 1364418"/>
              <a:gd name="connsiteY23" fmla="*/ 5330009 h 6858000"/>
              <a:gd name="connsiteX24" fmla="*/ 431172 w 1364418"/>
              <a:gd name="connsiteY24" fmla="*/ 5273739 h 6858000"/>
              <a:gd name="connsiteX25" fmla="*/ 440771 w 1364418"/>
              <a:gd name="connsiteY25" fmla="*/ 5241779 h 6858000"/>
              <a:gd name="connsiteX26" fmla="*/ 451997 w 1364418"/>
              <a:gd name="connsiteY26" fmla="*/ 5225268 h 6858000"/>
              <a:gd name="connsiteX27" fmla="*/ 453017 w 1364418"/>
              <a:gd name="connsiteY27" fmla="*/ 5217684 h 6858000"/>
              <a:gd name="connsiteX28" fmla="*/ 460358 w 1364418"/>
              <a:gd name="connsiteY28" fmla="*/ 5193377 h 6858000"/>
              <a:gd name="connsiteX29" fmla="*/ 463661 w 1364418"/>
              <a:gd name="connsiteY29" fmla="*/ 5179288 h 6858000"/>
              <a:gd name="connsiteX30" fmla="*/ 464645 w 1364418"/>
              <a:gd name="connsiteY30" fmla="*/ 5173621 h 6858000"/>
              <a:gd name="connsiteX31" fmla="*/ 460279 w 1364418"/>
              <a:gd name="connsiteY31" fmla="*/ 5159961 h 6858000"/>
              <a:gd name="connsiteX32" fmla="*/ 466956 w 1364418"/>
              <a:gd name="connsiteY32" fmla="*/ 5144295 h 6858000"/>
              <a:gd name="connsiteX33" fmla="*/ 463889 w 1364418"/>
              <a:gd name="connsiteY33" fmla="*/ 5125185 h 6858000"/>
              <a:gd name="connsiteX34" fmla="*/ 470719 w 1364418"/>
              <a:gd name="connsiteY34" fmla="*/ 5121884 h 6858000"/>
              <a:gd name="connsiteX35" fmla="*/ 477755 w 1364418"/>
              <a:gd name="connsiteY35" fmla="*/ 5067850 h 6858000"/>
              <a:gd name="connsiteX36" fmla="*/ 480486 w 1364418"/>
              <a:gd name="connsiteY36" fmla="*/ 5060861 h 6858000"/>
              <a:gd name="connsiteX37" fmla="*/ 477190 w 1364418"/>
              <a:gd name="connsiteY37" fmla="*/ 5034192 h 6858000"/>
              <a:gd name="connsiteX38" fmla="*/ 478744 w 1364418"/>
              <a:gd name="connsiteY38" fmla="*/ 4993030 h 6858000"/>
              <a:gd name="connsiteX39" fmla="*/ 485653 w 1364418"/>
              <a:gd name="connsiteY39" fmla="*/ 4946844 h 6858000"/>
              <a:gd name="connsiteX40" fmla="*/ 481509 w 1364418"/>
              <a:gd name="connsiteY40" fmla="*/ 4932692 h 6858000"/>
              <a:gd name="connsiteX41" fmla="*/ 496912 w 1364418"/>
              <a:gd name="connsiteY41" fmla="*/ 4858827 h 6858000"/>
              <a:gd name="connsiteX42" fmla="*/ 502815 w 1364418"/>
              <a:gd name="connsiteY42" fmla="*/ 4821170 h 6858000"/>
              <a:gd name="connsiteX43" fmla="*/ 507548 w 1364418"/>
              <a:gd name="connsiteY43" fmla="*/ 4780965 h 6858000"/>
              <a:gd name="connsiteX44" fmla="*/ 508841 w 1364418"/>
              <a:gd name="connsiteY44" fmla="*/ 4750867 h 6858000"/>
              <a:gd name="connsiteX45" fmla="*/ 506648 w 1364418"/>
              <a:gd name="connsiteY45" fmla="*/ 4690749 h 6858000"/>
              <a:gd name="connsiteX46" fmla="*/ 502128 w 1364418"/>
              <a:gd name="connsiteY46" fmla="*/ 4584173 h 6858000"/>
              <a:gd name="connsiteX47" fmla="*/ 497211 w 1364418"/>
              <a:gd name="connsiteY47" fmla="*/ 4444346 h 6858000"/>
              <a:gd name="connsiteX48" fmla="*/ 493776 w 1364418"/>
              <a:gd name="connsiteY48" fmla="*/ 4375228 h 6858000"/>
              <a:gd name="connsiteX49" fmla="*/ 474429 w 1364418"/>
              <a:gd name="connsiteY49" fmla="*/ 4214165 h 6858000"/>
              <a:gd name="connsiteX50" fmla="*/ 478502 w 1364418"/>
              <a:gd name="connsiteY50" fmla="*/ 4090296 h 6858000"/>
              <a:gd name="connsiteX51" fmla="*/ 463758 w 1364418"/>
              <a:gd name="connsiteY51" fmla="*/ 4033999 h 6858000"/>
              <a:gd name="connsiteX52" fmla="*/ 464907 w 1364418"/>
              <a:gd name="connsiteY52" fmla="*/ 4031933 h 6858000"/>
              <a:gd name="connsiteX53" fmla="*/ 463483 w 1364418"/>
              <a:gd name="connsiteY53" fmla="*/ 4013953 h 6858000"/>
              <a:gd name="connsiteX54" fmla="*/ 449778 w 1364418"/>
              <a:gd name="connsiteY54" fmla="*/ 3974753 h 6858000"/>
              <a:gd name="connsiteX55" fmla="*/ 451376 w 1364418"/>
              <a:gd name="connsiteY55" fmla="*/ 3969950 h 6858000"/>
              <a:gd name="connsiteX56" fmla="*/ 444798 w 1364418"/>
              <a:gd name="connsiteY56" fmla="*/ 3933779 h 6858000"/>
              <a:gd name="connsiteX57" fmla="*/ 446129 w 1364418"/>
              <a:gd name="connsiteY57" fmla="*/ 3933093 h 6858000"/>
              <a:gd name="connsiteX58" fmla="*/ 450483 w 1364418"/>
              <a:gd name="connsiteY58" fmla="*/ 3922082 h 6858000"/>
              <a:gd name="connsiteX59" fmla="*/ 455561 w 1364418"/>
              <a:gd name="connsiteY59" fmla="*/ 3901461 h 6858000"/>
              <a:gd name="connsiteX60" fmla="*/ 478155 w 1364418"/>
              <a:gd name="connsiteY60" fmla="*/ 3813873 h 6858000"/>
              <a:gd name="connsiteX61" fmla="*/ 477580 w 1364418"/>
              <a:gd name="connsiteY61" fmla="*/ 3806161 h 6858000"/>
              <a:gd name="connsiteX62" fmla="*/ 477887 w 1364418"/>
              <a:gd name="connsiteY62" fmla="*/ 3805957 h 6858000"/>
              <a:gd name="connsiteX63" fmla="*/ 477914 w 1364418"/>
              <a:gd name="connsiteY63" fmla="*/ 3797724 h 6858000"/>
              <a:gd name="connsiteX64" fmla="*/ 476529 w 1364418"/>
              <a:gd name="connsiteY64" fmla="*/ 3792098 h 6858000"/>
              <a:gd name="connsiteX65" fmla="*/ 475413 w 1364418"/>
              <a:gd name="connsiteY65" fmla="*/ 3777135 h 6858000"/>
              <a:gd name="connsiteX66" fmla="*/ 477146 w 1364418"/>
              <a:gd name="connsiteY66" fmla="*/ 3771656 h 6858000"/>
              <a:gd name="connsiteX67" fmla="*/ 480889 w 1364418"/>
              <a:gd name="connsiteY67" fmla="*/ 3769007 h 6858000"/>
              <a:gd name="connsiteX68" fmla="*/ 480355 w 1364418"/>
              <a:gd name="connsiteY68" fmla="*/ 3767709 h 6858000"/>
              <a:gd name="connsiteX69" fmla="*/ 489051 w 1364418"/>
              <a:gd name="connsiteY69" fmla="*/ 3738082 h 6858000"/>
              <a:gd name="connsiteX70" fmla="*/ 496397 w 1364418"/>
              <a:gd name="connsiteY70" fmla="*/ 3673397 h 6858000"/>
              <a:gd name="connsiteX71" fmla="*/ 495693 w 1364418"/>
              <a:gd name="connsiteY71" fmla="*/ 3637109 h 6858000"/>
              <a:gd name="connsiteX72" fmla="*/ 499136 w 1364418"/>
              <a:gd name="connsiteY72" fmla="*/ 3536883 h 6858000"/>
              <a:gd name="connsiteX73" fmla="*/ 506674 w 1364418"/>
              <a:gd name="connsiteY73" fmla="*/ 3435652 h 6858000"/>
              <a:gd name="connsiteX74" fmla="*/ 508345 w 1364418"/>
              <a:gd name="connsiteY74" fmla="*/ 3307769 h 6858000"/>
              <a:gd name="connsiteX75" fmla="*/ 525908 w 1364418"/>
              <a:gd name="connsiteY75" fmla="*/ 3250522 h 6858000"/>
              <a:gd name="connsiteX76" fmla="*/ 526333 w 1364418"/>
              <a:gd name="connsiteY76" fmla="*/ 3229163 h 6858000"/>
              <a:gd name="connsiteX77" fmla="*/ 528156 w 1364418"/>
              <a:gd name="connsiteY77" fmla="*/ 3217217 h 6858000"/>
              <a:gd name="connsiteX78" fmla="*/ 514991 w 1364418"/>
              <a:gd name="connsiteY78" fmla="*/ 3183755 h 6858000"/>
              <a:gd name="connsiteX79" fmla="*/ 515492 w 1364418"/>
              <a:gd name="connsiteY79" fmla="*/ 3178642 h 6858000"/>
              <a:gd name="connsiteX80" fmla="*/ 503092 w 1364418"/>
              <a:gd name="connsiteY80" fmla="*/ 3158586 h 6858000"/>
              <a:gd name="connsiteX81" fmla="*/ 488277 w 1364418"/>
              <a:gd name="connsiteY81" fmla="*/ 3129034 h 6858000"/>
              <a:gd name="connsiteX82" fmla="*/ 488942 w 1364418"/>
              <a:gd name="connsiteY82" fmla="*/ 3126682 h 6858000"/>
              <a:gd name="connsiteX83" fmla="*/ 479810 w 1364418"/>
              <a:gd name="connsiteY83" fmla="*/ 3114519 h 6858000"/>
              <a:gd name="connsiteX84" fmla="*/ 466419 w 1364418"/>
              <a:gd name="connsiteY84" fmla="*/ 3106272 h 6858000"/>
              <a:gd name="connsiteX85" fmla="*/ 439149 w 1364418"/>
              <a:gd name="connsiteY85" fmla="*/ 2958185 h 6858000"/>
              <a:gd name="connsiteX86" fmla="*/ 381763 w 1364418"/>
              <a:gd name="connsiteY86" fmla="*/ 2762989 h 6858000"/>
              <a:gd name="connsiteX87" fmla="*/ 330681 w 1364418"/>
              <a:gd name="connsiteY87" fmla="*/ 2554718 h 6858000"/>
              <a:gd name="connsiteX88" fmla="*/ 310775 w 1364418"/>
              <a:gd name="connsiteY88" fmla="*/ 2485734 h 6858000"/>
              <a:gd name="connsiteX89" fmla="*/ 301498 w 1364418"/>
              <a:gd name="connsiteY89" fmla="*/ 2447068 h 6858000"/>
              <a:gd name="connsiteX90" fmla="*/ 288459 w 1364418"/>
              <a:gd name="connsiteY90" fmla="*/ 2425819 h 6858000"/>
              <a:gd name="connsiteX91" fmla="*/ 294458 w 1364418"/>
              <a:gd name="connsiteY91" fmla="*/ 2402874 h 6858000"/>
              <a:gd name="connsiteX92" fmla="*/ 297070 w 1364418"/>
              <a:gd name="connsiteY92" fmla="*/ 2381443 h 6858000"/>
              <a:gd name="connsiteX93" fmla="*/ 273399 w 1364418"/>
              <a:gd name="connsiteY93" fmla="*/ 2261920 h 6858000"/>
              <a:gd name="connsiteX94" fmla="*/ 263286 w 1364418"/>
              <a:gd name="connsiteY94" fmla="*/ 2195378 h 6858000"/>
              <a:gd name="connsiteX95" fmla="*/ 247503 w 1364418"/>
              <a:gd name="connsiteY95" fmla="*/ 2155135 h 6858000"/>
              <a:gd name="connsiteX96" fmla="*/ 244961 w 1364418"/>
              <a:gd name="connsiteY96" fmla="*/ 2118008 h 6858000"/>
              <a:gd name="connsiteX97" fmla="*/ 245954 w 1364418"/>
              <a:gd name="connsiteY97" fmla="*/ 2050531 h 6858000"/>
              <a:gd name="connsiteX98" fmla="*/ 237760 w 1364418"/>
              <a:gd name="connsiteY98" fmla="*/ 1963269 h 6858000"/>
              <a:gd name="connsiteX99" fmla="*/ 218938 w 1364418"/>
              <a:gd name="connsiteY99" fmla="*/ 1906352 h 6858000"/>
              <a:gd name="connsiteX100" fmla="*/ 195495 w 1364418"/>
              <a:gd name="connsiteY100" fmla="*/ 1861531 h 6858000"/>
              <a:gd name="connsiteX101" fmla="*/ 149294 w 1364418"/>
              <a:gd name="connsiteY101" fmla="*/ 1732919 h 6858000"/>
              <a:gd name="connsiteX102" fmla="*/ 121605 w 1364418"/>
              <a:gd name="connsiteY102" fmla="*/ 1663540 h 6858000"/>
              <a:gd name="connsiteX103" fmla="*/ 120731 w 1364418"/>
              <a:gd name="connsiteY103" fmla="*/ 1615777 h 6858000"/>
              <a:gd name="connsiteX104" fmla="*/ 101526 w 1364418"/>
              <a:gd name="connsiteY104" fmla="*/ 1563678 h 6858000"/>
              <a:gd name="connsiteX105" fmla="*/ 114606 w 1364418"/>
              <a:gd name="connsiteY105" fmla="*/ 1519474 h 6858000"/>
              <a:gd name="connsiteX106" fmla="*/ 107348 w 1364418"/>
              <a:gd name="connsiteY106" fmla="*/ 1477995 h 6858000"/>
              <a:gd name="connsiteX107" fmla="*/ 93433 w 1364418"/>
              <a:gd name="connsiteY107" fmla="*/ 1373769 h 6858000"/>
              <a:gd name="connsiteX108" fmla="*/ 101740 w 1364418"/>
              <a:gd name="connsiteY108" fmla="*/ 1307086 h 6858000"/>
              <a:gd name="connsiteX109" fmla="*/ 102928 w 1364418"/>
              <a:gd name="connsiteY109" fmla="*/ 1189033 h 6858000"/>
              <a:gd name="connsiteX110" fmla="*/ 107613 w 1364418"/>
              <a:gd name="connsiteY110" fmla="*/ 1168288 h 6858000"/>
              <a:gd name="connsiteX111" fmla="*/ 99895 w 1364418"/>
              <a:gd name="connsiteY111" fmla="*/ 1142577 h 6858000"/>
              <a:gd name="connsiteX112" fmla="*/ 89201 w 1364418"/>
              <a:gd name="connsiteY112" fmla="*/ 1088484 h 6858000"/>
              <a:gd name="connsiteX113" fmla="*/ 77937 w 1364418"/>
              <a:gd name="connsiteY113" fmla="*/ 1016103 h 6858000"/>
              <a:gd name="connsiteX114" fmla="*/ 79393 w 1364418"/>
              <a:gd name="connsiteY114" fmla="*/ 954054 h 6858000"/>
              <a:gd name="connsiteX115" fmla="*/ 90309 w 1364418"/>
              <a:gd name="connsiteY115" fmla="*/ 921368 h 6858000"/>
              <a:gd name="connsiteX116" fmla="*/ 74258 w 1364418"/>
              <a:gd name="connsiteY116" fmla="*/ 896999 h 6858000"/>
              <a:gd name="connsiteX117" fmla="*/ 43666 w 1364418"/>
              <a:gd name="connsiteY117" fmla="*/ 821517 h 6858000"/>
              <a:gd name="connsiteX118" fmla="*/ 22616 w 1364418"/>
              <a:gd name="connsiteY118" fmla="*/ 751353 h 6858000"/>
              <a:gd name="connsiteX119" fmla="*/ 22174 w 1364418"/>
              <a:gd name="connsiteY119" fmla="*/ 721230 h 6858000"/>
              <a:gd name="connsiteX120" fmla="*/ 7845 w 1364418"/>
              <a:gd name="connsiteY120" fmla="*/ 681659 h 6858000"/>
              <a:gd name="connsiteX121" fmla="*/ 31306 w 1364418"/>
              <a:gd name="connsiteY121" fmla="*/ 619315 h 6858000"/>
              <a:gd name="connsiteX122" fmla="*/ 15184 w 1364418"/>
              <a:gd name="connsiteY122" fmla="*/ 585934 h 6858000"/>
              <a:gd name="connsiteX123" fmla="*/ 22258 w 1364418"/>
              <a:gd name="connsiteY123" fmla="*/ 538948 h 6858000"/>
              <a:gd name="connsiteX124" fmla="*/ 26166 w 1364418"/>
              <a:gd name="connsiteY124" fmla="*/ 525163 h 6858000"/>
              <a:gd name="connsiteX125" fmla="*/ 52290 w 1364418"/>
              <a:gd name="connsiteY125" fmla="*/ 446567 h 6858000"/>
              <a:gd name="connsiteX126" fmla="*/ 51538 w 1364418"/>
              <a:gd name="connsiteY126" fmla="*/ 393828 h 6858000"/>
              <a:gd name="connsiteX127" fmla="*/ 51368 w 1364418"/>
              <a:gd name="connsiteY127" fmla="*/ 353137 h 6858000"/>
              <a:gd name="connsiteX128" fmla="*/ 55970 w 1364418"/>
              <a:gd name="connsiteY128" fmla="*/ 321428 h 6858000"/>
              <a:gd name="connsiteX129" fmla="*/ 57061 w 1364418"/>
              <a:gd name="connsiteY129" fmla="*/ 275771 h 6858000"/>
              <a:gd name="connsiteX130" fmla="*/ 74088 w 1364418"/>
              <a:gd name="connsiteY130" fmla="*/ 212860 h 6858000"/>
              <a:gd name="connsiteX131" fmla="*/ 65798 w 1364418"/>
              <a:gd name="connsiteY131" fmla="*/ 144983 h 6858000"/>
              <a:gd name="connsiteX132" fmla="*/ 78082 w 1364418"/>
              <a:gd name="connsiteY132" fmla="*/ 55288 h 6858000"/>
              <a:gd name="connsiteX133" fmla="*/ 37636 w 1364418"/>
              <a:gd name="connsiteY133" fmla="*/ 0 h 6858000"/>
              <a:gd name="connsiteX0" fmla="*/ 37636 w 1364418"/>
              <a:gd name="connsiteY0" fmla="*/ 0 h 6889521"/>
              <a:gd name="connsiteX1" fmla="*/ 1364418 w 1364418"/>
              <a:gd name="connsiteY1" fmla="*/ 0 h 6889521"/>
              <a:gd name="connsiteX2" fmla="*/ 1364418 w 1364418"/>
              <a:gd name="connsiteY2" fmla="*/ 6858000 h 6889521"/>
              <a:gd name="connsiteX3" fmla="*/ 101112 w 1364418"/>
              <a:gd name="connsiteY3" fmla="*/ 6857735 h 6889521"/>
              <a:gd name="connsiteX4" fmla="*/ 222208 w 1364418"/>
              <a:gd name="connsiteY4" fmla="*/ 6882355 h 6889521"/>
              <a:gd name="connsiteX5" fmla="*/ 209564 w 1364418"/>
              <a:gd name="connsiteY5" fmla="*/ 6777899 h 6889521"/>
              <a:gd name="connsiteX6" fmla="*/ 240339 w 1364418"/>
              <a:gd name="connsiteY6" fmla="*/ 6711686 h 6889521"/>
              <a:gd name="connsiteX7" fmla="*/ 286686 w 1364418"/>
              <a:gd name="connsiteY7" fmla="*/ 6664994 h 6889521"/>
              <a:gd name="connsiteX8" fmla="*/ 339152 w 1364418"/>
              <a:gd name="connsiteY8" fmla="*/ 6471804 h 6889521"/>
              <a:gd name="connsiteX9" fmla="*/ 334570 w 1364418"/>
              <a:gd name="connsiteY9" fmla="*/ 6389835 h 6889521"/>
              <a:gd name="connsiteX10" fmla="*/ 317792 w 1364418"/>
              <a:gd name="connsiteY10" fmla="*/ 6324679 h 6889521"/>
              <a:gd name="connsiteX11" fmla="*/ 278227 w 1364418"/>
              <a:gd name="connsiteY11" fmla="*/ 6280046 h 6889521"/>
              <a:gd name="connsiteX12" fmla="*/ 288000 w 1364418"/>
              <a:gd name="connsiteY12" fmla="*/ 6252834 h 6889521"/>
              <a:gd name="connsiteX13" fmla="*/ 265992 w 1364418"/>
              <a:gd name="connsiteY13" fmla="*/ 6202459 h 6889521"/>
              <a:gd name="connsiteX14" fmla="*/ 264790 w 1364418"/>
              <a:gd name="connsiteY14" fmla="*/ 6153037 h 6889521"/>
              <a:gd name="connsiteX15" fmla="*/ 280205 w 1364418"/>
              <a:gd name="connsiteY15" fmla="*/ 6078132 h 6889521"/>
              <a:gd name="connsiteX16" fmla="*/ 267592 w 1364418"/>
              <a:gd name="connsiteY16" fmla="*/ 6028119 h 6889521"/>
              <a:gd name="connsiteX17" fmla="*/ 252821 w 1364418"/>
              <a:gd name="connsiteY17" fmla="*/ 5926735 h 6889521"/>
              <a:gd name="connsiteX18" fmla="*/ 302333 w 1364418"/>
              <a:gd name="connsiteY18" fmla="*/ 5712857 h 6889521"/>
              <a:gd name="connsiteX19" fmla="*/ 332131 w 1364418"/>
              <a:gd name="connsiteY19" fmla="*/ 5660491 h 6889521"/>
              <a:gd name="connsiteX20" fmla="*/ 341254 w 1364418"/>
              <a:gd name="connsiteY20" fmla="*/ 5563435 h 6889521"/>
              <a:gd name="connsiteX21" fmla="*/ 368130 w 1364418"/>
              <a:gd name="connsiteY21" fmla="*/ 5437125 h 6889521"/>
              <a:gd name="connsiteX22" fmla="*/ 381698 w 1364418"/>
              <a:gd name="connsiteY22" fmla="*/ 5396260 h 6889521"/>
              <a:gd name="connsiteX23" fmla="*/ 397679 w 1364418"/>
              <a:gd name="connsiteY23" fmla="*/ 5330009 h 6889521"/>
              <a:gd name="connsiteX24" fmla="*/ 431172 w 1364418"/>
              <a:gd name="connsiteY24" fmla="*/ 5273739 h 6889521"/>
              <a:gd name="connsiteX25" fmla="*/ 440771 w 1364418"/>
              <a:gd name="connsiteY25" fmla="*/ 5241779 h 6889521"/>
              <a:gd name="connsiteX26" fmla="*/ 451997 w 1364418"/>
              <a:gd name="connsiteY26" fmla="*/ 5225268 h 6889521"/>
              <a:gd name="connsiteX27" fmla="*/ 453017 w 1364418"/>
              <a:gd name="connsiteY27" fmla="*/ 5217684 h 6889521"/>
              <a:gd name="connsiteX28" fmla="*/ 460358 w 1364418"/>
              <a:gd name="connsiteY28" fmla="*/ 5193377 h 6889521"/>
              <a:gd name="connsiteX29" fmla="*/ 463661 w 1364418"/>
              <a:gd name="connsiteY29" fmla="*/ 5179288 h 6889521"/>
              <a:gd name="connsiteX30" fmla="*/ 464645 w 1364418"/>
              <a:gd name="connsiteY30" fmla="*/ 5173621 h 6889521"/>
              <a:gd name="connsiteX31" fmla="*/ 460279 w 1364418"/>
              <a:gd name="connsiteY31" fmla="*/ 5159961 h 6889521"/>
              <a:gd name="connsiteX32" fmla="*/ 466956 w 1364418"/>
              <a:gd name="connsiteY32" fmla="*/ 5144295 h 6889521"/>
              <a:gd name="connsiteX33" fmla="*/ 463889 w 1364418"/>
              <a:gd name="connsiteY33" fmla="*/ 5125185 h 6889521"/>
              <a:gd name="connsiteX34" fmla="*/ 470719 w 1364418"/>
              <a:gd name="connsiteY34" fmla="*/ 5121884 h 6889521"/>
              <a:gd name="connsiteX35" fmla="*/ 477755 w 1364418"/>
              <a:gd name="connsiteY35" fmla="*/ 5067850 h 6889521"/>
              <a:gd name="connsiteX36" fmla="*/ 480486 w 1364418"/>
              <a:gd name="connsiteY36" fmla="*/ 5060861 h 6889521"/>
              <a:gd name="connsiteX37" fmla="*/ 477190 w 1364418"/>
              <a:gd name="connsiteY37" fmla="*/ 5034192 h 6889521"/>
              <a:gd name="connsiteX38" fmla="*/ 478744 w 1364418"/>
              <a:gd name="connsiteY38" fmla="*/ 4993030 h 6889521"/>
              <a:gd name="connsiteX39" fmla="*/ 485653 w 1364418"/>
              <a:gd name="connsiteY39" fmla="*/ 4946844 h 6889521"/>
              <a:gd name="connsiteX40" fmla="*/ 481509 w 1364418"/>
              <a:gd name="connsiteY40" fmla="*/ 4932692 h 6889521"/>
              <a:gd name="connsiteX41" fmla="*/ 496912 w 1364418"/>
              <a:gd name="connsiteY41" fmla="*/ 4858827 h 6889521"/>
              <a:gd name="connsiteX42" fmla="*/ 502815 w 1364418"/>
              <a:gd name="connsiteY42" fmla="*/ 4821170 h 6889521"/>
              <a:gd name="connsiteX43" fmla="*/ 507548 w 1364418"/>
              <a:gd name="connsiteY43" fmla="*/ 4780965 h 6889521"/>
              <a:gd name="connsiteX44" fmla="*/ 508841 w 1364418"/>
              <a:gd name="connsiteY44" fmla="*/ 4750867 h 6889521"/>
              <a:gd name="connsiteX45" fmla="*/ 506648 w 1364418"/>
              <a:gd name="connsiteY45" fmla="*/ 4690749 h 6889521"/>
              <a:gd name="connsiteX46" fmla="*/ 502128 w 1364418"/>
              <a:gd name="connsiteY46" fmla="*/ 4584173 h 6889521"/>
              <a:gd name="connsiteX47" fmla="*/ 497211 w 1364418"/>
              <a:gd name="connsiteY47" fmla="*/ 4444346 h 6889521"/>
              <a:gd name="connsiteX48" fmla="*/ 493776 w 1364418"/>
              <a:gd name="connsiteY48" fmla="*/ 4375228 h 6889521"/>
              <a:gd name="connsiteX49" fmla="*/ 474429 w 1364418"/>
              <a:gd name="connsiteY49" fmla="*/ 4214165 h 6889521"/>
              <a:gd name="connsiteX50" fmla="*/ 478502 w 1364418"/>
              <a:gd name="connsiteY50" fmla="*/ 4090296 h 6889521"/>
              <a:gd name="connsiteX51" fmla="*/ 463758 w 1364418"/>
              <a:gd name="connsiteY51" fmla="*/ 4033999 h 6889521"/>
              <a:gd name="connsiteX52" fmla="*/ 464907 w 1364418"/>
              <a:gd name="connsiteY52" fmla="*/ 4031933 h 6889521"/>
              <a:gd name="connsiteX53" fmla="*/ 463483 w 1364418"/>
              <a:gd name="connsiteY53" fmla="*/ 4013953 h 6889521"/>
              <a:gd name="connsiteX54" fmla="*/ 449778 w 1364418"/>
              <a:gd name="connsiteY54" fmla="*/ 3974753 h 6889521"/>
              <a:gd name="connsiteX55" fmla="*/ 451376 w 1364418"/>
              <a:gd name="connsiteY55" fmla="*/ 3969950 h 6889521"/>
              <a:gd name="connsiteX56" fmla="*/ 444798 w 1364418"/>
              <a:gd name="connsiteY56" fmla="*/ 3933779 h 6889521"/>
              <a:gd name="connsiteX57" fmla="*/ 446129 w 1364418"/>
              <a:gd name="connsiteY57" fmla="*/ 3933093 h 6889521"/>
              <a:gd name="connsiteX58" fmla="*/ 450483 w 1364418"/>
              <a:gd name="connsiteY58" fmla="*/ 3922082 h 6889521"/>
              <a:gd name="connsiteX59" fmla="*/ 455561 w 1364418"/>
              <a:gd name="connsiteY59" fmla="*/ 3901461 h 6889521"/>
              <a:gd name="connsiteX60" fmla="*/ 478155 w 1364418"/>
              <a:gd name="connsiteY60" fmla="*/ 3813873 h 6889521"/>
              <a:gd name="connsiteX61" fmla="*/ 477580 w 1364418"/>
              <a:gd name="connsiteY61" fmla="*/ 3806161 h 6889521"/>
              <a:gd name="connsiteX62" fmla="*/ 477887 w 1364418"/>
              <a:gd name="connsiteY62" fmla="*/ 3805957 h 6889521"/>
              <a:gd name="connsiteX63" fmla="*/ 477914 w 1364418"/>
              <a:gd name="connsiteY63" fmla="*/ 3797724 h 6889521"/>
              <a:gd name="connsiteX64" fmla="*/ 476529 w 1364418"/>
              <a:gd name="connsiteY64" fmla="*/ 3792098 h 6889521"/>
              <a:gd name="connsiteX65" fmla="*/ 475413 w 1364418"/>
              <a:gd name="connsiteY65" fmla="*/ 3777135 h 6889521"/>
              <a:gd name="connsiteX66" fmla="*/ 477146 w 1364418"/>
              <a:gd name="connsiteY66" fmla="*/ 3771656 h 6889521"/>
              <a:gd name="connsiteX67" fmla="*/ 480889 w 1364418"/>
              <a:gd name="connsiteY67" fmla="*/ 3769007 h 6889521"/>
              <a:gd name="connsiteX68" fmla="*/ 480355 w 1364418"/>
              <a:gd name="connsiteY68" fmla="*/ 3767709 h 6889521"/>
              <a:gd name="connsiteX69" fmla="*/ 489051 w 1364418"/>
              <a:gd name="connsiteY69" fmla="*/ 3738082 h 6889521"/>
              <a:gd name="connsiteX70" fmla="*/ 496397 w 1364418"/>
              <a:gd name="connsiteY70" fmla="*/ 3673397 h 6889521"/>
              <a:gd name="connsiteX71" fmla="*/ 495693 w 1364418"/>
              <a:gd name="connsiteY71" fmla="*/ 3637109 h 6889521"/>
              <a:gd name="connsiteX72" fmla="*/ 499136 w 1364418"/>
              <a:gd name="connsiteY72" fmla="*/ 3536883 h 6889521"/>
              <a:gd name="connsiteX73" fmla="*/ 506674 w 1364418"/>
              <a:gd name="connsiteY73" fmla="*/ 3435652 h 6889521"/>
              <a:gd name="connsiteX74" fmla="*/ 508345 w 1364418"/>
              <a:gd name="connsiteY74" fmla="*/ 3307769 h 6889521"/>
              <a:gd name="connsiteX75" fmla="*/ 525908 w 1364418"/>
              <a:gd name="connsiteY75" fmla="*/ 3250522 h 6889521"/>
              <a:gd name="connsiteX76" fmla="*/ 526333 w 1364418"/>
              <a:gd name="connsiteY76" fmla="*/ 3229163 h 6889521"/>
              <a:gd name="connsiteX77" fmla="*/ 528156 w 1364418"/>
              <a:gd name="connsiteY77" fmla="*/ 3217217 h 6889521"/>
              <a:gd name="connsiteX78" fmla="*/ 514991 w 1364418"/>
              <a:gd name="connsiteY78" fmla="*/ 3183755 h 6889521"/>
              <a:gd name="connsiteX79" fmla="*/ 515492 w 1364418"/>
              <a:gd name="connsiteY79" fmla="*/ 3178642 h 6889521"/>
              <a:gd name="connsiteX80" fmla="*/ 503092 w 1364418"/>
              <a:gd name="connsiteY80" fmla="*/ 3158586 h 6889521"/>
              <a:gd name="connsiteX81" fmla="*/ 488277 w 1364418"/>
              <a:gd name="connsiteY81" fmla="*/ 3129034 h 6889521"/>
              <a:gd name="connsiteX82" fmla="*/ 488942 w 1364418"/>
              <a:gd name="connsiteY82" fmla="*/ 3126682 h 6889521"/>
              <a:gd name="connsiteX83" fmla="*/ 479810 w 1364418"/>
              <a:gd name="connsiteY83" fmla="*/ 3114519 h 6889521"/>
              <a:gd name="connsiteX84" fmla="*/ 466419 w 1364418"/>
              <a:gd name="connsiteY84" fmla="*/ 3106272 h 6889521"/>
              <a:gd name="connsiteX85" fmla="*/ 439149 w 1364418"/>
              <a:gd name="connsiteY85" fmla="*/ 2958185 h 6889521"/>
              <a:gd name="connsiteX86" fmla="*/ 381763 w 1364418"/>
              <a:gd name="connsiteY86" fmla="*/ 2762989 h 6889521"/>
              <a:gd name="connsiteX87" fmla="*/ 330681 w 1364418"/>
              <a:gd name="connsiteY87" fmla="*/ 2554718 h 6889521"/>
              <a:gd name="connsiteX88" fmla="*/ 310775 w 1364418"/>
              <a:gd name="connsiteY88" fmla="*/ 2485734 h 6889521"/>
              <a:gd name="connsiteX89" fmla="*/ 301498 w 1364418"/>
              <a:gd name="connsiteY89" fmla="*/ 2447068 h 6889521"/>
              <a:gd name="connsiteX90" fmla="*/ 288459 w 1364418"/>
              <a:gd name="connsiteY90" fmla="*/ 2425819 h 6889521"/>
              <a:gd name="connsiteX91" fmla="*/ 294458 w 1364418"/>
              <a:gd name="connsiteY91" fmla="*/ 2402874 h 6889521"/>
              <a:gd name="connsiteX92" fmla="*/ 297070 w 1364418"/>
              <a:gd name="connsiteY92" fmla="*/ 2381443 h 6889521"/>
              <a:gd name="connsiteX93" fmla="*/ 273399 w 1364418"/>
              <a:gd name="connsiteY93" fmla="*/ 2261920 h 6889521"/>
              <a:gd name="connsiteX94" fmla="*/ 263286 w 1364418"/>
              <a:gd name="connsiteY94" fmla="*/ 2195378 h 6889521"/>
              <a:gd name="connsiteX95" fmla="*/ 247503 w 1364418"/>
              <a:gd name="connsiteY95" fmla="*/ 2155135 h 6889521"/>
              <a:gd name="connsiteX96" fmla="*/ 244961 w 1364418"/>
              <a:gd name="connsiteY96" fmla="*/ 2118008 h 6889521"/>
              <a:gd name="connsiteX97" fmla="*/ 245954 w 1364418"/>
              <a:gd name="connsiteY97" fmla="*/ 2050531 h 6889521"/>
              <a:gd name="connsiteX98" fmla="*/ 237760 w 1364418"/>
              <a:gd name="connsiteY98" fmla="*/ 1963269 h 6889521"/>
              <a:gd name="connsiteX99" fmla="*/ 218938 w 1364418"/>
              <a:gd name="connsiteY99" fmla="*/ 1906352 h 6889521"/>
              <a:gd name="connsiteX100" fmla="*/ 195495 w 1364418"/>
              <a:gd name="connsiteY100" fmla="*/ 1861531 h 6889521"/>
              <a:gd name="connsiteX101" fmla="*/ 149294 w 1364418"/>
              <a:gd name="connsiteY101" fmla="*/ 1732919 h 6889521"/>
              <a:gd name="connsiteX102" fmla="*/ 121605 w 1364418"/>
              <a:gd name="connsiteY102" fmla="*/ 1663540 h 6889521"/>
              <a:gd name="connsiteX103" fmla="*/ 120731 w 1364418"/>
              <a:gd name="connsiteY103" fmla="*/ 1615777 h 6889521"/>
              <a:gd name="connsiteX104" fmla="*/ 101526 w 1364418"/>
              <a:gd name="connsiteY104" fmla="*/ 1563678 h 6889521"/>
              <a:gd name="connsiteX105" fmla="*/ 114606 w 1364418"/>
              <a:gd name="connsiteY105" fmla="*/ 1519474 h 6889521"/>
              <a:gd name="connsiteX106" fmla="*/ 107348 w 1364418"/>
              <a:gd name="connsiteY106" fmla="*/ 1477995 h 6889521"/>
              <a:gd name="connsiteX107" fmla="*/ 93433 w 1364418"/>
              <a:gd name="connsiteY107" fmla="*/ 1373769 h 6889521"/>
              <a:gd name="connsiteX108" fmla="*/ 101740 w 1364418"/>
              <a:gd name="connsiteY108" fmla="*/ 1307086 h 6889521"/>
              <a:gd name="connsiteX109" fmla="*/ 102928 w 1364418"/>
              <a:gd name="connsiteY109" fmla="*/ 1189033 h 6889521"/>
              <a:gd name="connsiteX110" fmla="*/ 107613 w 1364418"/>
              <a:gd name="connsiteY110" fmla="*/ 1168288 h 6889521"/>
              <a:gd name="connsiteX111" fmla="*/ 99895 w 1364418"/>
              <a:gd name="connsiteY111" fmla="*/ 1142577 h 6889521"/>
              <a:gd name="connsiteX112" fmla="*/ 89201 w 1364418"/>
              <a:gd name="connsiteY112" fmla="*/ 1088484 h 6889521"/>
              <a:gd name="connsiteX113" fmla="*/ 77937 w 1364418"/>
              <a:gd name="connsiteY113" fmla="*/ 1016103 h 6889521"/>
              <a:gd name="connsiteX114" fmla="*/ 79393 w 1364418"/>
              <a:gd name="connsiteY114" fmla="*/ 954054 h 6889521"/>
              <a:gd name="connsiteX115" fmla="*/ 90309 w 1364418"/>
              <a:gd name="connsiteY115" fmla="*/ 921368 h 6889521"/>
              <a:gd name="connsiteX116" fmla="*/ 74258 w 1364418"/>
              <a:gd name="connsiteY116" fmla="*/ 896999 h 6889521"/>
              <a:gd name="connsiteX117" fmla="*/ 43666 w 1364418"/>
              <a:gd name="connsiteY117" fmla="*/ 821517 h 6889521"/>
              <a:gd name="connsiteX118" fmla="*/ 22616 w 1364418"/>
              <a:gd name="connsiteY118" fmla="*/ 751353 h 6889521"/>
              <a:gd name="connsiteX119" fmla="*/ 22174 w 1364418"/>
              <a:gd name="connsiteY119" fmla="*/ 721230 h 6889521"/>
              <a:gd name="connsiteX120" fmla="*/ 7845 w 1364418"/>
              <a:gd name="connsiteY120" fmla="*/ 681659 h 6889521"/>
              <a:gd name="connsiteX121" fmla="*/ 31306 w 1364418"/>
              <a:gd name="connsiteY121" fmla="*/ 619315 h 6889521"/>
              <a:gd name="connsiteX122" fmla="*/ 15184 w 1364418"/>
              <a:gd name="connsiteY122" fmla="*/ 585934 h 6889521"/>
              <a:gd name="connsiteX123" fmla="*/ 22258 w 1364418"/>
              <a:gd name="connsiteY123" fmla="*/ 538948 h 6889521"/>
              <a:gd name="connsiteX124" fmla="*/ 26166 w 1364418"/>
              <a:gd name="connsiteY124" fmla="*/ 525163 h 6889521"/>
              <a:gd name="connsiteX125" fmla="*/ 52290 w 1364418"/>
              <a:gd name="connsiteY125" fmla="*/ 446567 h 6889521"/>
              <a:gd name="connsiteX126" fmla="*/ 51538 w 1364418"/>
              <a:gd name="connsiteY126" fmla="*/ 393828 h 6889521"/>
              <a:gd name="connsiteX127" fmla="*/ 51368 w 1364418"/>
              <a:gd name="connsiteY127" fmla="*/ 353137 h 6889521"/>
              <a:gd name="connsiteX128" fmla="*/ 55970 w 1364418"/>
              <a:gd name="connsiteY128" fmla="*/ 321428 h 6889521"/>
              <a:gd name="connsiteX129" fmla="*/ 57061 w 1364418"/>
              <a:gd name="connsiteY129" fmla="*/ 275771 h 6889521"/>
              <a:gd name="connsiteX130" fmla="*/ 74088 w 1364418"/>
              <a:gd name="connsiteY130" fmla="*/ 212860 h 6889521"/>
              <a:gd name="connsiteX131" fmla="*/ 65798 w 1364418"/>
              <a:gd name="connsiteY131" fmla="*/ 144983 h 6889521"/>
              <a:gd name="connsiteX132" fmla="*/ 78082 w 1364418"/>
              <a:gd name="connsiteY132" fmla="*/ 55288 h 6889521"/>
              <a:gd name="connsiteX133" fmla="*/ 37636 w 1364418"/>
              <a:gd name="connsiteY133" fmla="*/ 0 h 6889521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0956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40339 w 1364418"/>
              <a:gd name="connsiteY5" fmla="*/ 6711686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6686 w 1364418"/>
              <a:gd name="connsiteY6" fmla="*/ 6664994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39744 w 1364418"/>
              <a:gd name="connsiteY4" fmla="*/ 6777899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245974 w 1364418"/>
              <a:gd name="connsiteY3" fmla="*/ 6857735 h 6858000"/>
              <a:gd name="connsiteX4" fmla="*/ 281996 w 1364418"/>
              <a:gd name="connsiteY4" fmla="*/ 6792972 h 6858000"/>
              <a:gd name="connsiteX5" fmla="*/ 264484 w 1364418"/>
              <a:gd name="connsiteY5" fmla="*/ 6716710 h 6858000"/>
              <a:gd name="connsiteX6" fmla="*/ 280651 w 1364418"/>
              <a:gd name="connsiteY6" fmla="*/ 6639873 h 6858000"/>
              <a:gd name="connsiteX7" fmla="*/ 339152 w 1364418"/>
              <a:gd name="connsiteY7" fmla="*/ 6471804 h 6858000"/>
              <a:gd name="connsiteX8" fmla="*/ 334570 w 1364418"/>
              <a:gd name="connsiteY8" fmla="*/ 6389835 h 6858000"/>
              <a:gd name="connsiteX9" fmla="*/ 317792 w 1364418"/>
              <a:gd name="connsiteY9" fmla="*/ 6324679 h 6858000"/>
              <a:gd name="connsiteX10" fmla="*/ 278227 w 1364418"/>
              <a:gd name="connsiteY10" fmla="*/ 6280046 h 6858000"/>
              <a:gd name="connsiteX11" fmla="*/ 288000 w 1364418"/>
              <a:gd name="connsiteY11" fmla="*/ 6252834 h 6858000"/>
              <a:gd name="connsiteX12" fmla="*/ 265992 w 1364418"/>
              <a:gd name="connsiteY12" fmla="*/ 6202459 h 6858000"/>
              <a:gd name="connsiteX13" fmla="*/ 264790 w 1364418"/>
              <a:gd name="connsiteY13" fmla="*/ 6153037 h 6858000"/>
              <a:gd name="connsiteX14" fmla="*/ 280205 w 1364418"/>
              <a:gd name="connsiteY14" fmla="*/ 6078132 h 6858000"/>
              <a:gd name="connsiteX15" fmla="*/ 267592 w 1364418"/>
              <a:gd name="connsiteY15" fmla="*/ 6028119 h 6858000"/>
              <a:gd name="connsiteX16" fmla="*/ 252821 w 1364418"/>
              <a:gd name="connsiteY16" fmla="*/ 5926735 h 6858000"/>
              <a:gd name="connsiteX17" fmla="*/ 302333 w 1364418"/>
              <a:gd name="connsiteY17" fmla="*/ 5712857 h 6858000"/>
              <a:gd name="connsiteX18" fmla="*/ 332131 w 1364418"/>
              <a:gd name="connsiteY18" fmla="*/ 5660491 h 6858000"/>
              <a:gd name="connsiteX19" fmla="*/ 341254 w 1364418"/>
              <a:gd name="connsiteY19" fmla="*/ 5563435 h 6858000"/>
              <a:gd name="connsiteX20" fmla="*/ 368130 w 1364418"/>
              <a:gd name="connsiteY20" fmla="*/ 5437125 h 6858000"/>
              <a:gd name="connsiteX21" fmla="*/ 381698 w 1364418"/>
              <a:gd name="connsiteY21" fmla="*/ 5396260 h 6858000"/>
              <a:gd name="connsiteX22" fmla="*/ 397679 w 1364418"/>
              <a:gd name="connsiteY22" fmla="*/ 5330009 h 6858000"/>
              <a:gd name="connsiteX23" fmla="*/ 431172 w 1364418"/>
              <a:gd name="connsiteY23" fmla="*/ 5273739 h 6858000"/>
              <a:gd name="connsiteX24" fmla="*/ 440771 w 1364418"/>
              <a:gd name="connsiteY24" fmla="*/ 5241779 h 6858000"/>
              <a:gd name="connsiteX25" fmla="*/ 451997 w 1364418"/>
              <a:gd name="connsiteY25" fmla="*/ 5225268 h 6858000"/>
              <a:gd name="connsiteX26" fmla="*/ 453017 w 1364418"/>
              <a:gd name="connsiteY26" fmla="*/ 5217684 h 6858000"/>
              <a:gd name="connsiteX27" fmla="*/ 460358 w 1364418"/>
              <a:gd name="connsiteY27" fmla="*/ 5193377 h 6858000"/>
              <a:gd name="connsiteX28" fmla="*/ 463661 w 1364418"/>
              <a:gd name="connsiteY28" fmla="*/ 5179288 h 6858000"/>
              <a:gd name="connsiteX29" fmla="*/ 464645 w 1364418"/>
              <a:gd name="connsiteY29" fmla="*/ 5173621 h 6858000"/>
              <a:gd name="connsiteX30" fmla="*/ 460279 w 1364418"/>
              <a:gd name="connsiteY30" fmla="*/ 5159961 h 6858000"/>
              <a:gd name="connsiteX31" fmla="*/ 466956 w 1364418"/>
              <a:gd name="connsiteY31" fmla="*/ 5144295 h 6858000"/>
              <a:gd name="connsiteX32" fmla="*/ 463889 w 1364418"/>
              <a:gd name="connsiteY32" fmla="*/ 5125185 h 6858000"/>
              <a:gd name="connsiteX33" fmla="*/ 470719 w 1364418"/>
              <a:gd name="connsiteY33" fmla="*/ 5121884 h 6858000"/>
              <a:gd name="connsiteX34" fmla="*/ 477755 w 1364418"/>
              <a:gd name="connsiteY34" fmla="*/ 5067850 h 6858000"/>
              <a:gd name="connsiteX35" fmla="*/ 480486 w 1364418"/>
              <a:gd name="connsiteY35" fmla="*/ 5060861 h 6858000"/>
              <a:gd name="connsiteX36" fmla="*/ 477190 w 1364418"/>
              <a:gd name="connsiteY36" fmla="*/ 5034192 h 6858000"/>
              <a:gd name="connsiteX37" fmla="*/ 478744 w 1364418"/>
              <a:gd name="connsiteY37" fmla="*/ 4993030 h 6858000"/>
              <a:gd name="connsiteX38" fmla="*/ 485653 w 1364418"/>
              <a:gd name="connsiteY38" fmla="*/ 4946844 h 6858000"/>
              <a:gd name="connsiteX39" fmla="*/ 481509 w 1364418"/>
              <a:gd name="connsiteY39" fmla="*/ 4932692 h 6858000"/>
              <a:gd name="connsiteX40" fmla="*/ 496912 w 1364418"/>
              <a:gd name="connsiteY40" fmla="*/ 4858827 h 6858000"/>
              <a:gd name="connsiteX41" fmla="*/ 502815 w 1364418"/>
              <a:gd name="connsiteY41" fmla="*/ 4821170 h 6858000"/>
              <a:gd name="connsiteX42" fmla="*/ 507548 w 1364418"/>
              <a:gd name="connsiteY42" fmla="*/ 4780965 h 6858000"/>
              <a:gd name="connsiteX43" fmla="*/ 508841 w 1364418"/>
              <a:gd name="connsiteY43" fmla="*/ 4750867 h 6858000"/>
              <a:gd name="connsiteX44" fmla="*/ 506648 w 1364418"/>
              <a:gd name="connsiteY44" fmla="*/ 4690749 h 6858000"/>
              <a:gd name="connsiteX45" fmla="*/ 502128 w 1364418"/>
              <a:gd name="connsiteY45" fmla="*/ 4584173 h 6858000"/>
              <a:gd name="connsiteX46" fmla="*/ 497211 w 1364418"/>
              <a:gd name="connsiteY46" fmla="*/ 4444346 h 6858000"/>
              <a:gd name="connsiteX47" fmla="*/ 493776 w 1364418"/>
              <a:gd name="connsiteY47" fmla="*/ 4375228 h 6858000"/>
              <a:gd name="connsiteX48" fmla="*/ 474429 w 1364418"/>
              <a:gd name="connsiteY48" fmla="*/ 4214165 h 6858000"/>
              <a:gd name="connsiteX49" fmla="*/ 478502 w 1364418"/>
              <a:gd name="connsiteY49" fmla="*/ 4090296 h 6858000"/>
              <a:gd name="connsiteX50" fmla="*/ 463758 w 1364418"/>
              <a:gd name="connsiteY50" fmla="*/ 4033999 h 6858000"/>
              <a:gd name="connsiteX51" fmla="*/ 464907 w 1364418"/>
              <a:gd name="connsiteY51" fmla="*/ 4031933 h 6858000"/>
              <a:gd name="connsiteX52" fmla="*/ 463483 w 1364418"/>
              <a:gd name="connsiteY52" fmla="*/ 4013953 h 6858000"/>
              <a:gd name="connsiteX53" fmla="*/ 449778 w 1364418"/>
              <a:gd name="connsiteY53" fmla="*/ 3974753 h 6858000"/>
              <a:gd name="connsiteX54" fmla="*/ 451376 w 1364418"/>
              <a:gd name="connsiteY54" fmla="*/ 3969950 h 6858000"/>
              <a:gd name="connsiteX55" fmla="*/ 444798 w 1364418"/>
              <a:gd name="connsiteY55" fmla="*/ 3933779 h 6858000"/>
              <a:gd name="connsiteX56" fmla="*/ 446129 w 1364418"/>
              <a:gd name="connsiteY56" fmla="*/ 3933093 h 6858000"/>
              <a:gd name="connsiteX57" fmla="*/ 450483 w 1364418"/>
              <a:gd name="connsiteY57" fmla="*/ 3922082 h 6858000"/>
              <a:gd name="connsiteX58" fmla="*/ 455561 w 1364418"/>
              <a:gd name="connsiteY58" fmla="*/ 3901461 h 6858000"/>
              <a:gd name="connsiteX59" fmla="*/ 478155 w 1364418"/>
              <a:gd name="connsiteY59" fmla="*/ 3813873 h 6858000"/>
              <a:gd name="connsiteX60" fmla="*/ 477580 w 1364418"/>
              <a:gd name="connsiteY60" fmla="*/ 3806161 h 6858000"/>
              <a:gd name="connsiteX61" fmla="*/ 477887 w 1364418"/>
              <a:gd name="connsiteY61" fmla="*/ 3805957 h 6858000"/>
              <a:gd name="connsiteX62" fmla="*/ 477914 w 1364418"/>
              <a:gd name="connsiteY62" fmla="*/ 3797724 h 6858000"/>
              <a:gd name="connsiteX63" fmla="*/ 476529 w 1364418"/>
              <a:gd name="connsiteY63" fmla="*/ 3792098 h 6858000"/>
              <a:gd name="connsiteX64" fmla="*/ 475413 w 1364418"/>
              <a:gd name="connsiteY64" fmla="*/ 3777135 h 6858000"/>
              <a:gd name="connsiteX65" fmla="*/ 477146 w 1364418"/>
              <a:gd name="connsiteY65" fmla="*/ 3771656 h 6858000"/>
              <a:gd name="connsiteX66" fmla="*/ 480889 w 1364418"/>
              <a:gd name="connsiteY66" fmla="*/ 3769007 h 6858000"/>
              <a:gd name="connsiteX67" fmla="*/ 480355 w 1364418"/>
              <a:gd name="connsiteY67" fmla="*/ 3767709 h 6858000"/>
              <a:gd name="connsiteX68" fmla="*/ 489051 w 1364418"/>
              <a:gd name="connsiteY68" fmla="*/ 3738082 h 6858000"/>
              <a:gd name="connsiteX69" fmla="*/ 496397 w 1364418"/>
              <a:gd name="connsiteY69" fmla="*/ 3673397 h 6858000"/>
              <a:gd name="connsiteX70" fmla="*/ 495693 w 1364418"/>
              <a:gd name="connsiteY70" fmla="*/ 3637109 h 6858000"/>
              <a:gd name="connsiteX71" fmla="*/ 499136 w 1364418"/>
              <a:gd name="connsiteY71" fmla="*/ 3536883 h 6858000"/>
              <a:gd name="connsiteX72" fmla="*/ 506674 w 1364418"/>
              <a:gd name="connsiteY72" fmla="*/ 3435652 h 6858000"/>
              <a:gd name="connsiteX73" fmla="*/ 508345 w 1364418"/>
              <a:gd name="connsiteY73" fmla="*/ 3307769 h 6858000"/>
              <a:gd name="connsiteX74" fmla="*/ 525908 w 1364418"/>
              <a:gd name="connsiteY74" fmla="*/ 3250522 h 6858000"/>
              <a:gd name="connsiteX75" fmla="*/ 526333 w 1364418"/>
              <a:gd name="connsiteY75" fmla="*/ 3229163 h 6858000"/>
              <a:gd name="connsiteX76" fmla="*/ 528156 w 1364418"/>
              <a:gd name="connsiteY76" fmla="*/ 3217217 h 6858000"/>
              <a:gd name="connsiteX77" fmla="*/ 514991 w 1364418"/>
              <a:gd name="connsiteY77" fmla="*/ 3183755 h 6858000"/>
              <a:gd name="connsiteX78" fmla="*/ 515492 w 1364418"/>
              <a:gd name="connsiteY78" fmla="*/ 3178642 h 6858000"/>
              <a:gd name="connsiteX79" fmla="*/ 503092 w 1364418"/>
              <a:gd name="connsiteY79" fmla="*/ 3158586 h 6858000"/>
              <a:gd name="connsiteX80" fmla="*/ 488277 w 1364418"/>
              <a:gd name="connsiteY80" fmla="*/ 3129034 h 6858000"/>
              <a:gd name="connsiteX81" fmla="*/ 488942 w 1364418"/>
              <a:gd name="connsiteY81" fmla="*/ 3126682 h 6858000"/>
              <a:gd name="connsiteX82" fmla="*/ 479810 w 1364418"/>
              <a:gd name="connsiteY82" fmla="*/ 3114519 h 6858000"/>
              <a:gd name="connsiteX83" fmla="*/ 466419 w 1364418"/>
              <a:gd name="connsiteY83" fmla="*/ 3106272 h 6858000"/>
              <a:gd name="connsiteX84" fmla="*/ 439149 w 1364418"/>
              <a:gd name="connsiteY84" fmla="*/ 2958185 h 6858000"/>
              <a:gd name="connsiteX85" fmla="*/ 381763 w 1364418"/>
              <a:gd name="connsiteY85" fmla="*/ 2762989 h 6858000"/>
              <a:gd name="connsiteX86" fmla="*/ 330681 w 1364418"/>
              <a:gd name="connsiteY86" fmla="*/ 2554718 h 6858000"/>
              <a:gd name="connsiteX87" fmla="*/ 310775 w 1364418"/>
              <a:gd name="connsiteY87" fmla="*/ 2485734 h 6858000"/>
              <a:gd name="connsiteX88" fmla="*/ 301498 w 1364418"/>
              <a:gd name="connsiteY88" fmla="*/ 2447068 h 6858000"/>
              <a:gd name="connsiteX89" fmla="*/ 288459 w 1364418"/>
              <a:gd name="connsiteY89" fmla="*/ 2425819 h 6858000"/>
              <a:gd name="connsiteX90" fmla="*/ 294458 w 1364418"/>
              <a:gd name="connsiteY90" fmla="*/ 2402874 h 6858000"/>
              <a:gd name="connsiteX91" fmla="*/ 297070 w 1364418"/>
              <a:gd name="connsiteY91" fmla="*/ 2381443 h 6858000"/>
              <a:gd name="connsiteX92" fmla="*/ 273399 w 1364418"/>
              <a:gd name="connsiteY92" fmla="*/ 2261920 h 6858000"/>
              <a:gd name="connsiteX93" fmla="*/ 263286 w 1364418"/>
              <a:gd name="connsiteY93" fmla="*/ 2195378 h 6858000"/>
              <a:gd name="connsiteX94" fmla="*/ 247503 w 1364418"/>
              <a:gd name="connsiteY94" fmla="*/ 2155135 h 6858000"/>
              <a:gd name="connsiteX95" fmla="*/ 244961 w 1364418"/>
              <a:gd name="connsiteY95" fmla="*/ 2118008 h 6858000"/>
              <a:gd name="connsiteX96" fmla="*/ 245954 w 1364418"/>
              <a:gd name="connsiteY96" fmla="*/ 2050531 h 6858000"/>
              <a:gd name="connsiteX97" fmla="*/ 237760 w 1364418"/>
              <a:gd name="connsiteY97" fmla="*/ 1963269 h 6858000"/>
              <a:gd name="connsiteX98" fmla="*/ 218938 w 1364418"/>
              <a:gd name="connsiteY98" fmla="*/ 1906352 h 6858000"/>
              <a:gd name="connsiteX99" fmla="*/ 195495 w 1364418"/>
              <a:gd name="connsiteY99" fmla="*/ 1861531 h 6858000"/>
              <a:gd name="connsiteX100" fmla="*/ 149294 w 1364418"/>
              <a:gd name="connsiteY100" fmla="*/ 1732919 h 6858000"/>
              <a:gd name="connsiteX101" fmla="*/ 121605 w 1364418"/>
              <a:gd name="connsiteY101" fmla="*/ 1663540 h 6858000"/>
              <a:gd name="connsiteX102" fmla="*/ 120731 w 1364418"/>
              <a:gd name="connsiteY102" fmla="*/ 1615777 h 6858000"/>
              <a:gd name="connsiteX103" fmla="*/ 101526 w 1364418"/>
              <a:gd name="connsiteY103" fmla="*/ 1563678 h 6858000"/>
              <a:gd name="connsiteX104" fmla="*/ 114606 w 1364418"/>
              <a:gd name="connsiteY104" fmla="*/ 1519474 h 6858000"/>
              <a:gd name="connsiteX105" fmla="*/ 107348 w 1364418"/>
              <a:gd name="connsiteY105" fmla="*/ 1477995 h 6858000"/>
              <a:gd name="connsiteX106" fmla="*/ 93433 w 1364418"/>
              <a:gd name="connsiteY106" fmla="*/ 1373769 h 6858000"/>
              <a:gd name="connsiteX107" fmla="*/ 101740 w 1364418"/>
              <a:gd name="connsiteY107" fmla="*/ 1307086 h 6858000"/>
              <a:gd name="connsiteX108" fmla="*/ 102928 w 1364418"/>
              <a:gd name="connsiteY108" fmla="*/ 1189033 h 6858000"/>
              <a:gd name="connsiteX109" fmla="*/ 107613 w 1364418"/>
              <a:gd name="connsiteY109" fmla="*/ 1168288 h 6858000"/>
              <a:gd name="connsiteX110" fmla="*/ 99895 w 1364418"/>
              <a:gd name="connsiteY110" fmla="*/ 1142577 h 6858000"/>
              <a:gd name="connsiteX111" fmla="*/ 89201 w 1364418"/>
              <a:gd name="connsiteY111" fmla="*/ 1088484 h 6858000"/>
              <a:gd name="connsiteX112" fmla="*/ 77937 w 1364418"/>
              <a:gd name="connsiteY112" fmla="*/ 1016103 h 6858000"/>
              <a:gd name="connsiteX113" fmla="*/ 79393 w 1364418"/>
              <a:gd name="connsiteY113" fmla="*/ 954054 h 6858000"/>
              <a:gd name="connsiteX114" fmla="*/ 90309 w 1364418"/>
              <a:gd name="connsiteY114" fmla="*/ 921368 h 6858000"/>
              <a:gd name="connsiteX115" fmla="*/ 74258 w 1364418"/>
              <a:gd name="connsiteY115" fmla="*/ 896999 h 6858000"/>
              <a:gd name="connsiteX116" fmla="*/ 43666 w 1364418"/>
              <a:gd name="connsiteY116" fmla="*/ 821517 h 6858000"/>
              <a:gd name="connsiteX117" fmla="*/ 22616 w 1364418"/>
              <a:gd name="connsiteY117" fmla="*/ 751353 h 6858000"/>
              <a:gd name="connsiteX118" fmla="*/ 22174 w 1364418"/>
              <a:gd name="connsiteY118" fmla="*/ 721230 h 6858000"/>
              <a:gd name="connsiteX119" fmla="*/ 7845 w 1364418"/>
              <a:gd name="connsiteY119" fmla="*/ 681659 h 6858000"/>
              <a:gd name="connsiteX120" fmla="*/ 31306 w 1364418"/>
              <a:gd name="connsiteY120" fmla="*/ 619315 h 6858000"/>
              <a:gd name="connsiteX121" fmla="*/ 15184 w 1364418"/>
              <a:gd name="connsiteY121" fmla="*/ 585934 h 6858000"/>
              <a:gd name="connsiteX122" fmla="*/ 22258 w 1364418"/>
              <a:gd name="connsiteY122" fmla="*/ 538948 h 6858000"/>
              <a:gd name="connsiteX123" fmla="*/ 26166 w 1364418"/>
              <a:gd name="connsiteY123" fmla="*/ 525163 h 6858000"/>
              <a:gd name="connsiteX124" fmla="*/ 52290 w 1364418"/>
              <a:gd name="connsiteY124" fmla="*/ 446567 h 6858000"/>
              <a:gd name="connsiteX125" fmla="*/ 51538 w 1364418"/>
              <a:gd name="connsiteY125" fmla="*/ 393828 h 6858000"/>
              <a:gd name="connsiteX126" fmla="*/ 51368 w 1364418"/>
              <a:gd name="connsiteY126" fmla="*/ 353137 h 6858000"/>
              <a:gd name="connsiteX127" fmla="*/ 55970 w 1364418"/>
              <a:gd name="connsiteY127" fmla="*/ 321428 h 6858000"/>
              <a:gd name="connsiteX128" fmla="*/ 57061 w 1364418"/>
              <a:gd name="connsiteY128" fmla="*/ 275771 h 6858000"/>
              <a:gd name="connsiteX129" fmla="*/ 74088 w 1364418"/>
              <a:gd name="connsiteY129" fmla="*/ 212860 h 6858000"/>
              <a:gd name="connsiteX130" fmla="*/ 65798 w 1364418"/>
              <a:gd name="connsiteY130" fmla="*/ 144983 h 6858000"/>
              <a:gd name="connsiteX131" fmla="*/ 78082 w 1364418"/>
              <a:gd name="connsiteY131" fmla="*/ 55288 h 6858000"/>
              <a:gd name="connsiteX132" fmla="*/ 37636 w 1364418"/>
              <a:gd name="connsiteY1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245974" y="6857735"/>
                </a:lnTo>
                <a:cubicBezTo>
                  <a:pt x="246649" y="6829312"/>
                  <a:pt x="258792" y="6817314"/>
                  <a:pt x="281996" y="6792972"/>
                </a:cubicBezTo>
                <a:cubicBezTo>
                  <a:pt x="288036" y="6763449"/>
                  <a:pt x="261498" y="6738121"/>
                  <a:pt x="264484" y="6716710"/>
                </a:cubicBezTo>
                <a:cubicBezTo>
                  <a:pt x="264597" y="6714739"/>
                  <a:pt x="280538" y="6641844"/>
                  <a:pt x="280651" y="6639873"/>
                </a:cubicBezTo>
                <a:cubicBezTo>
                  <a:pt x="296114" y="6596543"/>
                  <a:pt x="335196" y="6519339"/>
                  <a:pt x="339152" y="6471804"/>
                </a:cubicBezTo>
                <a:lnTo>
                  <a:pt x="334570" y="6389835"/>
                </a:lnTo>
                <a:cubicBezTo>
                  <a:pt x="334613" y="6357588"/>
                  <a:pt x="338883" y="6333072"/>
                  <a:pt x="317792" y="6324679"/>
                </a:cubicBezTo>
                <a:cubicBezTo>
                  <a:pt x="308402" y="6306381"/>
                  <a:pt x="279168" y="6293695"/>
                  <a:pt x="278227" y="6280046"/>
                </a:cubicBezTo>
                <a:cubicBezTo>
                  <a:pt x="281050" y="6269969"/>
                  <a:pt x="290039" y="6265765"/>
                  <a:pt x="288000" y="6252834"/>
                </a:cubicBez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C4F32-3A47-037D-A860-4AA5AA29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4" y="365125"/>
            <a:ext cx="4798996" cy="1325563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Data Analysis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F3432A-79C2-C0AC-7B70-57EED73C6E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19" t="37412" r="47536" b="24109"/>
          <a:stretch/>
        </p:blipFill>
        <p:spPr bwMode="auto">
          <a:xfrm>
            <a:off x="4871161" y="166046"/>
            <a:ext cx="5751119" cy="65259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41922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</TotalTime>
  <Words>1046</Words>
  <Application>Microsoft Macintosh PowerPoint</Application>
  <PresentationFormat>Widescreen</PresentationFormat>
  <Paragraphs>100</Paragraphs>
  <Slides>17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Algerian</vt:lpstr>
      <vt:lpstr>Arial</vt:lpstr>
      <vt:lpstr>Calibri</vt:lpstr>
      <vt:lpstr>Calibri Light</vt:lpstr>
      <vt:lpstr>Helvetica Neue Medium</vt:lpstr>
      <vt:lpstr>Office Theme</vt:lpstr>
      <vt:lpstr>Team 14  Data Analytics 2022 Estimator Project</vt:lpstr>
      <vt:lpstr>Topic: Expediting and forecasting price of electrical materials </vt:lpstr>
      <vt:lpstr>Goal: Save on time and money by creating an automated and predictive system</vt:lpstr>
      <vt:lpstr>PowerPoint Presentation</vt:lpstr>
      <vt:lpstr>Database Integration</vt:lpstr>
      <vt:lpstr>PowerPoint Presentation</vt:lpstr>
      <vt:lpstr>PowerPoint Presentation</vt:lpstr>
      <vt:lpstr>PowerPoint Presentation</vt:lpstr>
      <vt:lpstr>Data Analysis</vt:lpstr>
      <vt:lpstr>Data Analysis</vt:lpstr>
      <vt:lpstr>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is sourced from our own collection starting from project conception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14  Data Analytics 2022 XXX</dc:title>
  <dc:creator>nancy fujikado</dc:creator>
  <cp:lastModifiedBy>nancy fujikado</cp:lastModifiedBy>
  <cp:revision>57</cp:revision>
  <dcterms:created xsi:type="dcterms:W3CDTF">2022-10-31T18:11:45Z</dcterms:created>
  <dcterms:modified xsi:type="dcterms:W3CDTF">2022-11-13T05:13:07Z</dcterms:modified>
</cp:coreProperties>
</file>

<file path=docProps/thumbnail.jpeg>
</file>